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the comprehensive overview of SuiteCentral 2.0. This is the enterprise integration platform explicitly built for Squire Advisory's unique ecosystem. In this presentation, we will walk through every aspect of the platform — from our breakthrough AI-powered field mapping to our newest enterprise capabilities like Master Data Management, embedded intelligence, and our suite of twelve vertical modules. We are proud to report 2,359 verified passing tests and over 95% AI accuracy. Let's begin the tour.</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Enterprise governance is baked into the core. Our 'Approve-to-Apply' feature uses cryptographic hash verification to ensure that the configuration you approved is exactly bit-for-bit what gets deployed to production. The 'Governance Pacer' implements sophisticated three-tier API rate limiting to prevent hitting NetSuite's strict concurrency limits. And every single operation generates an immutable audit trail, ensuring full compliance and traceability for all data movements.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What truly differentiates us from generic iPaaS platforms is our AI Safety and Compliance layer. The Reasoning Trace Engine logs every single AI decision with step-by-step justification — critical for compliance audits and debugging. Our Hallucination Detector uses multiple validation methods to catch AI outputs that are confidently wrong before they cause data integrity issues. DLP and PII Protection automatically detects and redacts 9 patterns of sensitive data including Social Security numbers, credit cards, and emails — making us GDPR and CCPA compliant out of the box. And Active Learning means the system gets smarter from every user correction. Competitors treat AI as a black box. We show our work.</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Our twelve vertical modules provide complete business coverage. SupplierCentral handles vendor management. PaymentCentral streamlines processing and reconciliation. CustomerCentral offers a 360-degree view of your clients. MDMCentral is the new core for master data. SyncCentral monitors all operations. QualityCentral ensures QA compliance. PayoutCentral manages complex partner payouts. InstallerCentral tracks field technicians. ServiceCentral handles requests. InventoryCentral manages stock. FinanceCentral provides reporting. And ContractCentral manages the full lifecycle. Each module is a purpose-built application, not just a generic dashboard.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Our NetSuite integration is fully production-ready. We utilize the OAuth 1.0 standard with HMAC-SHA256 authentication — maintaining the same enterprise-grade security that NetSuite itself requires. We are currently connected to Squire's actual sandbox account, TSTDRV2698307. We have verified full Create, Read, Update, and Delete operations. The connector is built on over 500 lines of hardened production TypeScript code, handling edge cases, retries, and error conditions robustly.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Business Central, we use the modern OAuth 2.0 standard with the OData protocol — Microsoft's native language for integration. Our standout feature here is dynamic schema discovery. The system automatically reads the Business Central metadata to discover custom fields and extensions. This means you don't have to manually map new fields; the system finds them for you, reducing schema mapping time by 95%. It turns weeks of configuration into hours.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 have architected a resilient, multi-provider AI layer. OpenAI's GPT-4 serves as our primary inference engine, offering enterprise features like token tracking and predictable performance. Claude 3.5 Sonnet acts as our secondary validation layer, providing excellent reasoning capabilities for complex mapping conflicts. And we support LMStudio with Llama models for an on-premise option — giving customers with strict data residency requirements a zero-marginal-cost solution. If one provider goes down, the others take over automatically.</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Our infrastructure is defined entirely as code. We use Terraform for AWS resource provisioning and Helm charts for Kubernetes orchestration. GitHub Actions manages our CI/CD pipelines, automating testing and deployment across our three-tier environment: verification in Dev, validation in Staging, and deployment in Production. Our Disaster Recovery protocols are fully tested — in a catastrophic failure scenario, we can rebuild the entire platform infrastructure from code in under 10 minutes.</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Quality isn't just a goal; it's proven by our rigorous testing suite. We currently have 2,359 verified tests passing across 183 test suites, maintaining a strict 100% pass rate. This includes Unit Tests for core logic, Integration Tests for all API endpoints, and comprehensive End-to-End browser tests that simulate real user workflows. While our code coverage is at 36%, this is strategic — we focus heavily on testing business-critical paths, integrations, and user-facing features to ensure stability where it matters most.</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market opportunity here is massive. The global iPaaS market stands at $12 billion and is growing 25% year over year. Our Serviceable Addressable Market — specifically NetSuite customers and the mid-market — represents a $3.2 billion slice. Our conservative 5-year target is to capture $800 million of that value. With over 40,000 NetSuite customers globally averaging 5-8 integrations each, the demand is real. We have a clear 6-to-12 month competitive window to establish dominance before legacy players like Celigo clumsily bolt on AI features.</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we look at the competitive landscape, the differentiation is stark. Competitors like Celigo, Boomi, and MuleSoft all have AI on their roadmaps for late 2026. We have it operational today at 95% accuracy. None of them offer integrated MDM or an embedded sidecar — they require purchasing separate, expensive tools or custom development. And our pricing model at $2,495 per month disrupts the market, coming in at 75% lower than comparable enterprise solutions. These are fundamental product superiorities.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SuiteCentral 2.0 is built on a modern, robust enterprise technology stack designed for longevity and maintainability. Our backend runs on Node.js with strict TypeScript specifically for type safety and code quality. The frontend utilizes Alpine.js for lightweight reactivity and Tailwind CSS for a consistent, modern design system. We support a dual-database architecture: SQLite for rapid local development and PostgreSQL for high-performance production environments. And critically, we have integrated a multi-provider AI core featuring OpenAI, Claude, and LMStudio to ensure we are never locked into a single vendor.</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Our financial model is built on conservative, achievable assumptions. We target $2.3 million in ARR for Year 1, growing to $8.3 million by Year 3, and hitting $35 million by Year 5 in our base case. At scale, we project 79% gross margins, typical for high-performing SaaS. Our LTV to CAC ratio is projected at 5 to 1 — significantly better than the 3 to 1 ratio investors typically look for. With a CAC payback period of just 6 months, this is a highly capital-efficient machine.</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 have proactively identified key risks and their mitigations. To address competitive catch-up, we will aggressively capture customers during our 18-month window to build a data moat that can't be replicated. Regarding AI accuracy, even at today's 95%, the product is viable — and we have a technical roadmap to 99%. To manage acquisition costs, we will leverage the NetSuite partner network and target dissatisfied Celigo customers. And to mitigate platform risk, our multi-provider architecture ensures we are never single-threaded on one vendor.</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execution path forward is clear and gated. In Week 1, we ask for a leadership decision to proceed. Months 1 through 3 will focus on a controlled pilot with 5 to 10 Squire clients to prove the ROI and build case studies. Month 4 is a hard Go/No-Go decision point based on that pilot data. If successful, Months 5 through 12 are dedicated to full scale-up, reaching 60-plus customers and launching our formal partner program. We have defined success criteria for each phase to minimize risk.</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Our ask today is straightforward: A $50,000 to $75,000 investment to fund the 3-month pilot. This enables us to prove the ROI with Squire's own clients. It offers a conservative 3-year ROI of 25 to 157 percent. The risk is minimized because we are only committing to the pilot first. The reward is category leadership in a multi-billion dollar market. The technology is ready. The window is open. The only question remaining for Squire leadership is: do you want to lead, or follow? Thank you.</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Our core differentiator is the AI-powered field mapping engine. In October 2025, we achieved a significant breakthrough, improving our accuracy from 75% to a consistent 95-99% range. This isn't just simple text matching; we use few-shot learning with deep type inference, followed by a rigorous four-layer semantic validation process. We also employ a multi-provider consensus model where standard models cross-validate effectively against premium reasoning models, giving us a 15% accuracy boost. Furthermore, our RAG knowledge base learns from every user correction, making the system smarter with every single integration.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Newly released in January 2026 is our Golden Record MDM. This brings enterprise Master Data Management directly into the integration platform — eliminating the need for expensive third-party tools. We provide sophisticated entity matching using both fuzzy algorithms and AI enhancement for complex edge cases. You can configure precise survivorship rules to determine which data wins during a conflict — whether based on source priority, data recency, or record completeness. With 12 dedicated REST API endpoints and the new MDM Central dashboard, this is a fully featured data governance solution.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Context-Aware Sidecar is what we internally call 'the killer app'. It embeds directly inside NetSuite and Business Central as a non-intrusive side panel. When a user navigates to any record — say, a Customer or an Invoice — the sidecar automatically detects the context and immediately surfaces relevant information from other systems. It shows sync status, related documents, payment risk scores, and more, all with zero clicks required. This creates a level of stickiness and user value that traditional backend integration tools simply cannot match.</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Extending the sidecar's capabilities are Action Islands and AI Toast Notifications. Action Islands inject context-specific buttons right into the ERP interface — allowing users to trigger cross-system actions like 'Sync to Warehouse' or 'Approve Credit' without ever leaving their screen. AI Toast notifications push proactive alerts to users, such as payment risk warnings or sync failure notifications. This transforms the integration from a passive data pipe into an active, intelligent assistant that anticipates user needs.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Natural Language Action Gate democratizes complex operations. A user can simply type a request in plain English, such as 'Sync all customers from Business Central to NetSuite'. The system translates that intent into a precise, executable workflow. Crucially, we enforce a 'human-in-the-loop' approval step, showing the user exactly what will happen before execution. This provides the power of AI automation with the safety and governance required for enterprise data operations.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Schema Registry is our answer to the 'silent break' problem in integrations. The system automatically monitors source and target systems for any schema drift. If a field is renamed, a data type changes, or a required field is removed, the system detects it and alerts administrators before those breaking changes impact production data. We maintain a full version history of all data models, shifting your integration maintenance posture from reactively fixing breaks to proactively managing change.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Our Delta Sync Engine utilizes SHA-256 checksums to identify exactly what data has changed since the last synchronization. Instead of re-transferring entire datasets every night, we only move the deltas. This results in a 97% reduction in sync time for typical workloads. It allows us to move from the old world of large, slow nightly batch jobs to a modern standard of near-instant, incremental updates throughout the business day.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914400" y="-914400"/>
            <a:ext cx="3657600" cy="3657600"/>
          </a:xfrm>
          <a:prstGeom prst="ellipse">
            <a:avLst/>
          </a:prstGeom>
          <a:solidFill>
            <a:srgbClr val="BFDBF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Oval 3"/>
          <p:cNvSpPr/>
          <p:nvPr/>
        </p:nvSpPr>
        <p:spPr>
          <a:xfrm>
            <a:off x="6858000" y="3200400"/>
            <a:ext cx="2743200" cy="2743200"/>
          </a:xfrm>
          <a:prstGeom prst="ellipse">
            <a:avLst/>
          </a:prstGeom>
          <a:solidFill>
            <a:srgbClr val="C7D2F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ounded Rectangle 4"/>
          <p:cNvSpPr/>
          <p:nvPr/>
        </p:nvSpPr>
        <p:spPr>
          <a:xfrm>
            <a:off x="3931920" y="731520"/>
            <a:ext cx="1280160" cy="1280160"/>
          </a:xfrm>
          <a:prstGeom prst="round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931920" y="1097280"/>
            <a:ext cx="1280160" cy="731520"/>
          </a:xfrm>
          <a:prstGeom prst="rect">
            <a:avLst/>
          </a:prstGeom>
          <a:noFill/>
        </p:spPr>
        <p:txBody>
          <a:bodyPr wrap="none">
            <a:spAutoFit/>
          </a:bodyPr>
          <a:lstStyle/>
          <a:p>
            <a:pPr algn="ctr">
              <a:defRPr sz="4800" b="1">
                <a:solidFill>
                  <a:srgbClr val="FFFFFF"/>
                </a:solidFill>
              </a:defRPr>
            </a:pPr>
            <a:r>
              <a:t>S</a:t>
            </a:r>
          </a:p>
        </p:txBody>
      </p:sp>
      <p:sp>
        <p:nvSpPr>
          <p:cNvPr id="7" name="TextBox 6"/>
          <p:cNvSpPr txBox="1"/>
          <p:nvPr/>
        </p:nvSpPr>
        <p:spPr>
          <a:xfrm>
            <a:off x="457200" y="2011680"/>
            <a:ext cx="8229600" cy="914400"/>
          </a:xfrm>
          <a:prstGeom prst="rect">
            <a:avLst/>
          </a:prstGeom>
          <a:noFill/>
        </p:spPr>
        <p:txBody>
          <a:bodyPr wrap="none">
            <a:spAutoFit/>
          </a:bodyPr>
          <a:lstStyle/>
          <a:p>
            <a:pPr algn="ctr">
              <a:defRPr sz="5400" b="1">
                <a:solidFill>
                  <a:srgbClr val="1E293B"/>
                </a:solidFill>
              </a:defRPr>
            </a:pPr>
            <a:r>
              <a:t>SuiteCentral 2.0</a:t>
            </a:r>
          </a:p>
        </p:txBody>
      </p:sp>
      <p:sp>
        <p:nvSpPr>
          <p:cNvPr id="8" name="TextBox 7"/>
          <p:cNvSpPr txBox="1"/>
          <p:nvPr/>
        </p:nvSpPr>
        <p:spPr>
          <a:xfrm>
            <a:off x="457200" y="2926080"/>
            <a:ext cx="8229600" cy="548640"/>
          </a:xfrm>
          <a:prstGeom prst="rect">
            <a:avLst/>
          </a:prstGeom>
          <a:noFill/>
        </p:spPr>
        <p:txBody>
          <a:bodyPr wrap="none">
            <a:spAutoFit/>
          </a:bodyPr>
          <a:lstStyle/>
          <a:p>
            <a:pPr algn="ctr">
              <a:defRPr sz="2200">
                <a:solidFill>
                  <a:srgbClr val="475569"/>
                </a:solidFill>
              </a:defRPr>
            </a:pPr>
            <a:r>
              <a:t>Enterprise Integration Platform for Squire Advisory</a:t>
            </a:r>
          </a:p>
        </p:txBody>
      </p:sp>
      <p:sp>
        <p:nvSpPr>
          <p:cNvPr id="9" name="Rounded Rectangle 8"/>
          <p:cNvSpPr/>
          <p:nvPr/>
        </p:nvSpPr>
        <p:spPr>
          <a:xfrm>
            <a:off x="685800" y="3840480"/>
            <a:ext cx="2286000" cy="914400"/>
          </a:xfrm>
          <a:prstGeom prst="roundRect">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85800" y="4069080"/>
            <a:ext cx="2286000" cy="548640"/>
          </a:xfrm>
          <a:prstGeom prst="rect">
            <a:avLst/>
          </a:prstGeom>
          <a:noFill/>
        </p:spPr>
        <p:txBody>
          <a:bodyPr wrap="none">
            <a:spAutoFit/>
          </a:bodyPr>
          <a:lstStyle/>
          <a:p>
            <a:pPr algn="ctr">
              <a:defRPr sz="1400" b="1">
                <a:solidFill>
                  <a:srgbClr val="2563EB"/>
                </a:solidFill>
              </a:defRPr>
            </a:pPr>
            <a:r>
              <a:t>2,359 Tests Verified</a:t>
            </a:r>
          </a:p>
        </p:txBody>
      </p:sp>
      <p:sp>
        <p:nvSpPr>
          <p:cNvPr id="11" name="Rounded Rectangle 10"/>
          <p:cNvSpPr/>
          <p:nvPr/>
        </p:nvSpPr>
        <p:spPr>
          <a:xfrm>
            <a:off x="3429000" y="3840480"/>
            <a:ext cx="2286000" cy="914400"/>
          </a:xfrm>
          <a:prstGeom prst="roundRect">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429000" y="4069080"/>
            <a:ext cx="2286000" cy="548640"/>
          </a:xfrm>
          <a:prstGeom prst="rect">
            <a:avLst/>
          </a:prstGeom>
          <a:noFill/>
        </p:spPr>
        <p:txBody>
          <a:bodyPr wrap="none">
            <a:spAutoFit/>
          </a:bodyPr>
          <a:lstStyle/>
          <a:p>
            <a:pPr algn="ctr">
              <a:defRPr sz="1400" b="1">
                <a:solidFill>
                  <a:srgbClr val="2563EB"/>
                </a:solidFill>
              </a:defRPr>
            </a:pPr>
            <a:r>
              <a:t>95%+ AI Accuracy</a:t>
            </a:r>
          </a:p>
        </p:txBody>
      </p:sp>
      <p:sp>
        <p:nvSpPr>
          <p:cNvPr id="13" name="Rounded Rectangle 12"/>
          <p:cNvSpPr/>
          <p:nvPr/>
        </p:nvSpPr>
        <p:spPr>
          <a:xfrm>
            <a:off x="6172200" y="3840480"/>
            <a:ext cx="2286000" cy="914400"/>
          </a:xfrm>
          <a:prstGeom prst="roundRect">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172200" y="4069080"/>
            <a:ext cx="2286000" cy="548640"/>
          </a:xfrm>
          <a:prstGeom prst="rect">
            <a:avLst/>
          </a:prstGeom>
          <a:noFill/>
        </p:spPr>
        <p:txBody>
          <a:bodyPr wrap="none">
            <a:spAutoFit/>
          </a:bodyPr>
          <a:lstStyle/>
          <a:p>
            <a:pPr algn="ctr">
              <a:defRPr sz="1400" b="1">
                <a:solidFill>
                  <a:srgbClr val="2563EB"/>
                </a:solidFill>
              </a:defRPr>
            </a:pPr>
            <a:r>
              <a:t>12 Enterprise Modules</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Enterprise Governance</a:t>
            </a:r>
          </a:p>
        </p:txBody>
      </p:sp>
      <p:sp>
        <p:nvSpPr>
          <p:cNvPr id="4" name="Oval 3"/>
          <p:cNvSpPr/>
          <p:nvPr/>
        </p:nvSpPr>
        <p:spPr>
          <a:xfrm>
            <a:off x="457200" y="12801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1325880"/>
            <a:ext cx="365760" cy="274320"/>
          </a:xfrm>
          <a:prstGeom prst="rect">
            <a:avLst/>
          </a:prstGeom>
          <a:noFill/>
        </p:spPr>
        <p:txBody>
          <a:bodyPr wrap="none">
            <a:spAutoFit/>
          </a:bodyPr>
          <a:lstStyle/>
          <a:p>
            <a:pPr algn="ctr">
              <a:defRPr sz="1600">
                <a:solidFill>
                  <a:srgbClr val="FFFFFF"/>
                </a:solidFill>
              </a:defRPr>
            </a:pPr>
            <a:r>
              <a:t>✓</a:t>
            </a:r>
          </a:p>
        </p:txBody>
      </p:sp>
      <p:sp>
        <p:nvSpPr>
          <p:cNvPr id="6" name="TextBox 5"/>
          <p:cNvSpPr txBox="1"/>
          <p:nvPr/>
        </p:nvSpPr>
        <p:spPr>
          <a:xfrm>
            <a:off x="1005840" y="1280160"/>
            <a:ext cx="7589520" cy="548640"/>
          </a:xfrm>
          <a:prstGeom prst="rect">
            <a:avLst/>
          </a:prstGeom>
          <a:noFill/>
        </p:spPr>
        <p:txBody>
          <a:bodyPr wrap="square">
            <a:spAutoFit/>
          </a:bodyPr>
          <a:lstStyle/>
          <a:p>
            <a:pPr>
              <a:defRPr sz="1800">
                <a:solidFill>
                  <a:srgbClr val="475569"/>
                </a:solidFill>
              </a:defRPr>
            </a:pPr>
            <a:r>
              <a:t>Approve-to-Apply: Cryptographic hash verification</a:t>
            </a:r>
          </a:p>
        </p:txBody>
      </p:sp>
      <p:sp>
        <p:nvSpPr>
          <p:cNvPr id="7" name="Oval 6"/>
          <p:cNvSpPr/>
          <p:nvPr/>
        </p:nvSpPr>
        <p:spPr>
          <a:xfrm>
            <a:off x="457200" y="19659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2011680"/>
            <a:ext cx="365760" cy="274320"/>
          </a:xfrm>
          <a:prstGeom prst="rect">
            <a:avLst/>
          </a:prstGeom>
          <a:noFill/>
        </p:spPr>
        <p:txBody>
          <a:bodyPr wrap="none">
            <a:spAutoFit/>
          </a:bodyPr>
          <a:lstStyle/>
          <a:p>
            <a:pPr algn="ctr">
              <a:defRPr sz="1600">
                <a:solidFill>
                  <a:srgbClr val="FFFFFF"/>
                </a:solidFill>
              </a:defRPr>
            </a:pPr>
            <a:r>
              <a:t>✓</a:t>
            </a:r>
          </a:p>
        </p:txBody>
      </p:sp>
      <p:sp>
        <p:nvSpPr>
          <p:cNvPr id="9" name="TextBox 8"/>
          <p:cNvSpPr txBox="1"/>
          <p:nvPr/>
        </p:nvSpPr>
        <p:spPr>
          <a:xfrm>
            <a:off x="1005840" y="1965960"/>
            <a:ext cx="7589520" cy="548640"/>
          </a:xfrm>
          <a:prstGeom prst="rect">
            <a:avLst/>
          </a:prstGeom>
          <a:noFill/>
        </p:spPr>
        <p:txBody>
          <a:bodyPr wrap="square">
            <a:spAutoFit/>
          </a:bodyPr>
          <a:lstStyle/>
          <a:p>
            <a:pPr>
              <a:defRPr sz="1800">
                <a:solidFill>
                  <a:srgbClr val="475569"/>
                </a:solidFill>
              </a:defRPr>
            </a:pPr>
            <a:r>
              <a:t>Governance Pacer: 3-tier API rate limiting</a:t>
            </a:r>
          </a:p>
        </p:txBody>
      </p:sp>
      <p:sp>
        <p:nvSpPr>
          <p:cNvPr id="10" name="Oval 9"/>
          <p:cNvSpPr/>
          <p:nvPr/>
        </p:nvSpPr>
        <p:spPr>
          <a:xfrm>
            <a:off x="457200" y="26517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697480"/>
            <a:ext cx="365760" cy="274320"/>
          </a:xfrm>
          <a:prstGeom prst="rect">
            <a:avLst/>
          </a:prstGeom>
          <a:noFill/>
        </p:spPr>
        <p:txBody>
          <a:bodyPr wrap="none">
            <a:spAutoFit/>
          </a:bodyPr>
          <a:lstStyle/>
          <a:p>
            <a:pPr algn="ctr">
              <a:defRPr sz="1600">
                <a:solidFill>
                  <a:srgbClr val="FFFFFF"/>
                </a:solidFill>
              </a:defRPr>
            </a:pPr>
            <a:r>
              <a:t>✓</a:t>
            </a:r>
          </a:p>
        </p:txBody>
      </p:sp>
      <p:sp>
        <p:nvSpPr>
          <p:cNvPr id="12" name="TextBox 11"/>
          <p:cNvSpPr txBox="1"/>
          <p:nvPr/>
        </p:nvSpPr>
        <p:spPr>
          <a:xfrm>
            <a:off x="1005840" y="2651760"/>
            <a:ext cx="7589520" cy="548640"/>
          </a:xfrm>
          <a:prstGeom prst="rect">
            <a:avLst/>
          </a:prstGeom>
          <a:noFill/>
        </p:spPr>
        <p:txBody>
          <a:bodyPr wrap="square">
            <a:spAutoFit/>
          </a:bodyPr>
          <a:lstStyle/>
          <a:p>
            <a:pPr>
              <a:defRPr sz="1800">
                <a:solidFill>
                  <a:srgbClr val="475569"/>
                </a:solidFill>
              </a:defRPr>
            </a:pPr>
            <a:r>
              <a:t>Prevents NetSuite concurrency throttling</a:t>
            </a:r>
          </a:p>
        </p:txBody>
      </p:sp>
      <p:sp>
        <p:nvSpPr>
          <p:cNvPr id="13" name="Oval 12"/>
          <p:cNvSpPr/>
          <p:nvPr/>
        </p:nvSpPr>
        <p:spPr>
          <a:xfrm>
            <a:off x="457200" y="33375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3383280"/>
            <a:ext cx="365760" cy="274320"/>
          </a:xfrm>
          <a:prstGeom prst="rect">
            <a:avLst/>
          </a:prstGeom>
          <a:noFill/>
        </p:spPr>
        <p:txBody>
          <a:bodyPr wrap="none">
            <a:spAutoFit/>
          </a:bodyPr>
          <a:lstStyle/>
          <a:p>
            <a:pPr algn="ctr">
              <a:defRPr sz="1600">
                <a:solidFill>
                  <a:srgbClr val="FFFFFF"/>
                </a:solidFill>
              </a:defRPr>
            </a:pPr>
            <a:r>
              <a:t>✓</a:t>
            </a:r>
          </a:p>
        </p:txBody>
      </p:sp>
      <p:sp>
        <p:nvSpPr>
          <p:cNvPr id="15" name="TextBox 14"/>
          <p:cNvSpPr txBox="1"/>
          <p:nvPr/>
        </p:nvSpPr>
        <p:spPr>
          <a:xfrm>
            <a:off x="1005840" y="3337560"/>
            <a:ext cx="7589520" cy="548640"/>
          </a:xfrm>
          <a:prstGeom prst="rect">
            <a:avLst/>
          </a:prstGeom>
          <a:noFill/>
        </p:spPr>
        <p:txBody>
          <a:bodyPr wrap="square">
            <a:spAutoFit/>
          </a:bodyPr>
          <a:lstStyle/>
          <a:p>
            <a:pPr>
              <a:defRPr sz="1800">
                <a:solidFill>
                  <a:srgbClr val="475569"/>
                </a:solidFill>
              </a:defRPr>
            </a:pPr>
            <a:r>
              <a:t>Immutable audit trails for compliance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AI Safety &amp; Compliance Layer</a:t>
            </a:r>
          </a:p>
        </p:txBody>
      </p:sp>
      <p:sp>
        <p:nvSpPr>
          <p:cNvPr id="4" name="Rounded Rectangle 3"/>
          <p:cNvSpPr/>
          <p:nvPr/>
        </p:nvSpPr>
        <p:spPr>
          <a:xfrm>
            <a:off x="457200" y="1234440"/>
            <a:ext cx="3657600" cy="411480"/>
          </a:xfrm>
          <a:prstGeom prst="roundRect">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280160"/>
            <a:ext cx="3474720" cy="320040"/>
          </a:xfrm>
          <a:prstGeom prst="rect">
            <a:avLst/>
          </a:prstGeom>
          <a:noFill/>
        </p:spPr>
        <p:txBody>
          <a:bodyPr wrap="none">
            <a:spAutoFit/>
          </a:bodyPr>
          <a:lstStyle/>
          <a:p>
            <a:pPr>
              <a:defRPr sz="1400" b="1">
                <a:solidFill>
                  <a:srgbClr val="2563EB"/>
                </a:solidFill>
              </a:defRPr>
            </a:pPr>
            <a:r>
              <a:t>Production-Ready - Unique Differentiator</a:t>
            </a:r>
          </a:p>
        </p:txBody>
      </p:sp>
      <p:sp>
        <p:nvSpPr>
          <p:cNvPr id="6" name="Oval 5"/>
          <p:cNvSpPr/>
          <p:nvPr/>
        </p:nvSpPr>
        <p:spPr>
          <a:xfrm>
            <a:off x="457200" y="17830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828800"/>
            <a:ext cx="365760" cy="274320"/>
          </a:xfrm>
          <a:prstGeom prst="rect">
            <a:avLst/>
          </a:prstGeom>
          <a:noFill/>
        </p:spPr>
        <p:txBody>
          <a:bodyPr wrap="none">
            <a:spAutoFit/>
          </a:bodyPr>
          <a:lstStyle/>
          <a:p>
            <a:pPr algn="ctr">
              <a:defRPr sz="1600">
                <a:solidFill>
                  <a:srgbClr val="FFFFFF"/>
                </a:solidFill>
              </a:defRPr>
            </a:pPr>
            <a:r>
              <a:t>✓</a:t>
            </a:r>
          </a:p>
        </p:txBody>
      </p:sp>
      <p:sp>
        <p:nvSpPr>
          <p:cNvPr id="8" name="TextBox 7"/>
          <p:cNvSpPr txBox="1"/>
          <p:nvPr/>
        </p:nvSpPr>
        <p:spPr>
          <a:xfrm>
            <a:off x="1005840" y="1783080"/>
            <a:ext cx="7589520" cy="548640"/>
          </a:xfrm>
          <a:prstGeom prst="rect">
            <a:avLst/>
          </a:prstGeom>
          <a:noFill/>
        </p:spPr>
        <p:txBody>
          <a:bodyPr wrap="square">
            <a:spAutoFit/>
          </a:bodyPr>
          <a:lstStyle/>
          <a:p>
            <a:pPr>
              <a:defRPr sz="1800">
                <a:solidFill>
                  <a:srgbClr val="475569"/>
                </a:solidFill>
              </a:defRPr>
            </a:pPr>
            <a:r>
              <a:t>Reasoning Trace Engine: Every AI decision logged with justification</a:t>
            </a:r>
          </a:p>
        </p:txBody>
      </p:sp>
      <p:sp>
        <p:nvSpPr>
          <p:cNvPr id="9" name="Oval 8"/>
          <p:cNvSpPr/>
          <p:nvPr/>
        </p:nvSpPr>
        <p:spPr>
          <a:xfrm>
            <a:off x="457200" y="24688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14600"/>
            <a:ext cx="365760" cy="274320"/>
          </a:xfrm>
          <a:prstGeom prst="rect">
            <a:avLst/>
          </a:prstGeom>
          <a:noFill/>
        </p:spPr>
        <p:txBody>
          <a:bodyPr wrap="none">
            <a:spAutoFit/>
          </a:bodyPr>
          <a:lstStyle/>
          <a:p>
            <a:pPr algn="ctr">
              <a:defRPr sz="1600">
                <a:solidFill>
                  <a:srgbClr val="FFFFFF"/>
                </a:solidFill>
              </a:defRPr>
            </a:pPr>
            <a:r>
              <a:t>✓</a:t>
            </a:r>
          </a:p>
        </p:txBody>
      </p:sp>
      <p:sp>
        <p:nvSpPr>
          <p:cNvPr id="11" name="TextBox 10"/>
          <p:cNvSpPr txBox="1"/>
          <p:nvPr/>
        </p:nvSpPr>
        <p:spPr>
          <a:xfrm>
            <a:off x="1005840" y="2468880"/>
            <a:ext cx="7589520" cy="548640"/>
          </a:xfrm>
          <a:prstGeom prst="rect">
            <a:avLst/>
          </a:prstGeom>
          <a:noFill/>
        </p:spPr>
        <p:txBody>
          <a:bodyPr wrap="square">
            <a:spAutoFit/>
          </a:bodyPr>
          <a:lstStyle/>
          <a:p>
            <a:pPr>
              <a:defRPr sz="1800">
                <a:solidFill>
                  <a:srgbClr val="475569"/>
                </a:solidFill>
              </a:defRPr>
            </a:pPr>
            <a:r>
              <a:t>Hallucination Detector: Multi-method validation prevents wrong answers</a:t>
            </a:r>
          </a:p>
        </p:txBody>
      </p:sp>
      <p:sp>
        <p:nvSpPr>
          <p:cNvPr id="12" name="Oval 11"/>
          <p:cNvSpPr/>
          <p:nvPr/>
        </p:nvSpPr>
        <p:spPr>
          <a:xfrm>
            <a:off x="457200" y="31546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3200400"/>
            <a:ext cx="365760" cy="274320"/>
          </a:xfrm>
          <a:prstGeom prst="rect">
            <a:avLst/>
          </a:prstGeom>
          <a:noFill/>
        </p:spPr>
        <p:txBody>
          <a:bodyPr wrap="none">
            <a:spAutoFit/>
          </a:bodyPr>
          <a:lstStyle/>
          <a:p>
            <a:pPr algn="ctr">
              <a:defRPr sz="1600">
                <a:solidFill>
                  <a:srgbClr val="FFFFFF"/>
                </a:solidFill>
              </a:defRPr>
            </a:pPr>
            <a:r>
              <a:t>✓</a:t>
            </a:r>
          </a:p>
        </p:txBody>
      </p:sp>
      <p:sp>
        <p:nvSpPr>
          <p:cNvPr id="14" name="TextBox 13"/>
          <p:cNvSpPr txBox="1"/>
          <p:nvPr/>
        </p:nvSpPr>
        <p:spPr>
          <a:xfrm>
            <a:off x="1005840" y="3154680"/>
            <a:ext cx="7589520" cy="548640"/>
          </a:xfrm>
          <a:prstGeom prst="rect">
            <a:avLst/>
          </a:prstGeom>
          <a:noFill/>
        </p:spPr>
        <p:txBody>
          <a:bodyPr wrap="square">
            <a:spAutoFit/>
          </a:bodyPr>
          <a:lstStyle/>
          <a:p>
            <a:pPr>
              <a:defRPr sz="1800">
                <a:solidFill>
                  <a:srgbClr val="475569"/>
                </a:solidFill>
              </a:defRPr>
            </a:pPr>
            <a:r>
              <a:t>DLP/PII Protection: 9 patterns (SSN, CC, email) with auto-redaction</a:t>
            </a:r>
          </a:p>
        </p:txBody>
      </p:sp>
      <p:sp>
        <p:nvSpPr>
          <p:cNvPr id="15" name="Oval 14"/>
          <p:cNvSpPr/>
          <p:nvPr/>
        </p:nvSpPr>
        <p:spPr>
          <a:xfrm>
            <a:off x="457200" y="38404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7200" y="3886200"/>
            <a:ext cx="365760" cy="274320"/>
          </a:xfrm>
          <a:prstGeom prst="rect">
            <a:avLst/>
          </a:prstGeom>
          <a:noFill/>
        </p:spPr>
        <p:txBody>
          <a:bodyPr wrap="none">
            <a:spAutoFit/>
          </a:bodyPr>
          <a:lstStyle/>
          <a:p>
            <a:pPr algn="ctr">
              <a:defRPr sz="1600">
                <a:solidFill>
                  <a:srgbClr val="FFFFFF"/>
                </a:solidFill>
              </a:defRPr>
            </a:pPr>
            <a:r>
              <a:t>✓</a:t>
            </a:r>
          </a:p>
        </p:txBody>
      </p:sp>
      <p:sp>
        <p:nvSpPr>
          <p:cNvPr id="17" name="TextBox 16"/>
          <p:cNvSpPr txBox="1"/>
          <p:nvPr/>
        </p:nvSpPr>
        <p:spPr>
          <a:xfrm>
            <a:off x="1005840" y="3840480"/>
            <a:ext cx="7589520" cy="548640"/>
          </a:xfrm>
          <a:prstGeom prst="rect">
            <a:avLst/>
          </a:prstGeom>
          <a:noFill/>
        </p:spPr>
        <p:txBody>
          <a:bodyPr wrap="square">
            <a:spAutoFit/>
          </a:bodyPr>
          <a:lstStyle/>
          <a:p>
            <a:pPr>
              <a:defRPr sz="1800">
                <a:solidFill>
                  <a:srgbClr val="475569"/>
                </a:solidFill>
              </a:defRPr>
            </a:pPr>
            <a:r>
              <a:t>Active Learning: System improves from every user correction</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82296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82880"/>
            <a:ext cx="7315200" cy="457200"/>
          </a:xfrm>
          <a:prstGeom prst="rect">
            <a:avLst/>
          </a:prstGeom>
          <a:noFill/>
        </p:spPr>
        <p:txBody>
          <a:bodyPr wrap="none">
            <a:spAutoFit/>
          </a:bodyPr>
          <a:lstStyle/>
          <a:p>
            <a:pPr>
              <a:defRPr sz="2800" b="1">
                <a:solidFill>
                  <a:srgbClr val="FFFFFF"/>
                </a:solidFill>
              </a:defRPr>
            </a:pPr>
            <a:r>
              <a:t>12 SuiteCentral Modules</a:t>
            </a:r>
          </a:p>
        </p:txBody>
      </p:sp>
      <p:sp>
        <p:nvSpPr>
          <p:cNvPr id="4" name="Rounded Rectangle 3"/>
          <p:cNvSpPr/>
          <p:nvPr/>
        </p:nvSpPr>
        <p:spPr>
          <a:xfrm>
            <a:off x="320040" y="1005840"/>
            <a:ext cx="2011680" cy="10972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20040" y="1143000"/>
            <a:ext cx="2011680" cy="365760"/>
          </a:xfrm>
          <a:prstGeom prst="rect">
            <a:avLst/>
          </a:prstGeom>
          <a:noFill/>
        </p:spPr>
        <p:txBody>
          <a:bodyPr wrap="none">
            <a:spAutoFit/>
          </a:bodyPr>
          <a:lstStyle/>
          <a:p>
            <a:pPr algn="ctr">
              <a:defRPr sz="2400"/>
            </a:pPr>
            <a:r>
              <a:t>📦</a:t>
            </a:r>
          </a:p>
        </p:txBody>
      </p:sp>
      <p:sp>
        <p:nvSpPr>
          <p:cNvPr id="6" name="TextBox 5"/>
          <p:cNvSpPr txBox="1"/>
          <p:nvPr/>
        </p:nvSpPr>
        <p:spPr>
          <a:xfrm>
            <a:off x="320040" y="1463040"/>
            <a:ext cx="2011680" cy="320040"/>
          </a:xfrm>
          <a:prstGeom prst="rect">
            <a:avLst/>
          </a:prstGeom>
          <a:noFill/>
        </p:spPr>
        <p:txBody>
          <a:bodyPr wrap="none">
            <a:spAutoFit/>
          </a:bodyPr>
          <a:lstStyle/>
          <a:p>
            <a:pPr algn="ctr">
              <a:defRPr sz="1100" b="1">
                <a:solidFill>
                  <a:srgbClr val="1E293B"/>
                </a:solidFill>
              </a:defRPr>
            </a:pPr>
            <a:r>
              <a:t>SupplierCentral</a:t>
            </a:r>
          </a:p>
        </p:txBody>
      </p:sp>
      <p:sp>
        <p:nvSpPr>
          <p:cNvPr id="7" name="TextBox 6"/>
          <p:cNvSpPr txBox="1"/>
          <p:nvPr/>
        </p:nvSpPr>
        <p:spPr>
          <a:xfrm>
            <a:off x="320040" y="1737360"/>
            <a:ext cx="2011680" cy="274320"/>
          </a:xfrm>
          <a:prstGeom prst="rect">
            <a:avLst/>
          </a:prstGeom>
          <a:noFill/>
        </p:spPr>
        <p:txBody>
          <a:bodyPr wrap="none">
            <a:spAutoFit/>
          </a:bodyPr>
          <a:lstStyle/>
          <a:p>
            <a:pPr algn="ctr">
              <a:defRPr sz="900">
                <a:solidFill>
                  <a:srgbClr val="475569"/>
                </a:solidFill>
              </a:defRPr>
            </a:pPr>
            <a:r>
              <a:t>Vendor Management</a:t>
            </a:r>
          </a:p>
        </p:txBody>
      </p:sp>
      <p:sp>
        <p:nvSpPr>
          <p:cNvPr id="8" name="Rounded Rectangle 7"/>
          <p:cNvSpPr/>
          <p:nvPr/>
        </p:nvSpPr>
        <p:spPr>
          <a:xfrm>
            <a:off x="2514600" y="1005840"/>
            <a:ext cx="2011680" cy="10972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2514600" y="1143000"/>
            <a:ext cx="2011680" cy="365760"/>
          </a:xfrm>
          <a:prstGeom prst="rect">
            <a:avLst/>
          </a:prstGeom>
          <a:noFill/>
        </p:spPr>
        <p:txBody>
          <a:bodyPr wrap="none">
            <a:spAutoFit/>
          </a:bodyPr>
          <a:lstStyle/>
          <a:p>
            <a:pPr algn="ctr">
              <a:defRPr sz="2400"/>
            </a:pPr>
            <a:r>
              <a:t>💳</a:t>
            </a:r>
          </a:p>
        </p:txBody>
      </p:sp>
      <p:sp>
        <p:nvSpPr>
          <p:cNvPr id="10" name="TextBox 9"/>
          <p:cNvSpPr txBox="1"/>
          <p:nvPr/>
        </p:nvSpPr>
        <p:spPr>
          <a:xfrm>
            <a:off x="2514600" y="1463040"/>
            <a:ext cx="2011680" cy="320040"/>
          </a:xfrm>
          <a:prstGeom prst="rect">
            <a:avLst/>
          </a:prstGeom>
          <a:noFill/>
        </p:spPr>
        <p:txBody>
          <a:bodyPr wrap="none">
            <a:spAutoFit/>
          </a:bodyPr>
          <a:lstStyle/>
          <a:p>
            <a:pPr algn="ctr">
              <a:defRPr sz="1100" b="1">
                <a:solidFill>
                  <a:srgbClr val="1E293B"/>
                </a:solidFill>
              </a:defRPr>
            </a:pPr>
            <a:r>
              <a:t>PaymentCentral</a:t>
            </a:r>
          </a:p>
        </p:txBody>
      </p:sp>
      <p:sp>
        <p:nvSpPr>
          <p:cNvPr id="11" name="TextBox 10"/>
          <p:cNvSpPr txBox="1"/>
          <p:nvPr/>
        </p:nvSpPr>
        <p:spPr>
          <a:xfrm>
            <a:off x="2514600" y="1737360"/>
            <a:ext cx="2011680" cy="274320"/>
          </a:xfrm>
          <a:prstGeom prst="rect">
            <a:avLst/>
          </a:prstGeom>
          <a:noFill/>
        </p:spPr>
        <p:txBody>
          <a:bodyPr wrap="none">
            <a:spAutoFit/>
          </a:bodyPr>
          <a:lstStyle/>
          <a:p>
            <a:pPr algn="ctr">
              <a:defRPr sz="900">
                <a:solidFill>
                  <a:srgbClr val="475569"/>
                </a:solidFill>
              </a:defRPr>
            </a:pPr>
            <a:r>
              <a:t>Payment Processing</a:t>
            </a:r>
          </a:p>
        </p:txBody>
      </p:sp>
      <p:sp>
        <p:nvSpPr>
          <p:cNvPr id="12" name="Rounded Rectangle 11"/>
          <p:cNvSpPr/>
          <p:nvPr/>
        </p:nvSpPr>
        <p:spPr>
          <a:xfrm>
            <a:off x="4709159" y="1005840"/>
            <a:ext cx="2011680" cy="10972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709159" y="1143000"/>
            <a:ext cx="2011680" cy="365760"/>
          </a:xfrm>
          <a:prstGeom prst="rect">
            <a:avLst/>
          </a:prstGeom>
          <a:noFill/>
        </p:spPr>
        <p:txBody>
          <a:bodyPr wrap="none">
            <a:spAutoFit/>
          </a:bodyPr>
          <a:lstStyle/>
          <a:p>
            <a:pPr algn="ctr">
              <a:defRPr sz="2400"/>
            </a:pPr>
            <a:r>
              <a:t>👥</a:t>
            </a:r>
          </a:p>
        </p:txBody>
      </p:sp>
      <p:sp>
        <p:nvSpPr>
          <p:cNvPr id="14" name="TextBox 13"/>
          <p:cNvSpPr txBox="1"/>
          <p:nvPr/>
        </p:nvSpPr>
        <p:spPr>
          <a:xfrm>
            <a:off x="4709159" y="1463040"/>
            <a:ext cx="2011680" cy="320040"/>
          </a:xfrm>
          <a:prstGeom prst="rect">
            <a:avLst/>
          </a:prstGeom>
          <a:noFill/>
        </p:spPr>
        <p:txBody>
          <a:bodyPr wrap="none">
            <a:spAutoFit/>
          </a:bodyPr>
          <a:lstStyle/>
          <a:p>
            <a:pPr algn="ctr">
              <a:defRPr sz="1100" b="1">
                <a:solidFill>
                  <a:srgbClr val="1E293B"/>
                </a:solidFill>
              </a:defRPr>
            </a:pPr>
            <a:r>
              <a:t>CustomerCentral</a:t>
            </a:r>
          </a:p>
        </p:txBody>
      </p:sp>
      <p:sp>
        <p:nvSpPr>
          <p:cNvPr id="15" name="TextBox 14"/>
          <p:cNvSpPr txBox="1"/>
          <p:nvPr/>
        </p:nvSpPr>
        <p:spPr>
          <a:xfrm>
            <a:off x="4709159" y="1737360"/>
            <a:ext cx="2011680" cy="274320"/>
          </a:xfrm>
          <a:prstGeom prst="rect">
            <a:avLst/>
          </a:prstGeom>
          <a:noFill/>
        </p:spPr>
        <p:txBody>
          <a:bodyPr wrap="none">
            <a:spAutoFit/>
          </a:bodyPr>
          <a:lstStyle/>
          <a:p>
            <a:pPr algn="ctr">
              <a:defRPr sz="900">
                <a:solidFill>
                  <a:srgbClr val="475569"/>
                </a:solidFill>
              </a:defRPr>
            </a:pPr>
            <a:r>
              <a:t>Customer 360</a:t>
            </a:r>
          </a:p>
        </p:txBody>
      </p:sp>
      <p:sp>
        <p:nvSpPr>
          <p:cNvPr id="16" name="Rounded Rectangle 15"/>
          <p:cNvSpPr/>
          <p:nvPr/>
        </p:nvSpPr>
        <p:spPr>
          <a:xfrm>
            <a:off x="6903719" y="1005840"/>
            <a:ext cx="2011680" cy="1097280"/>
          </a:xfrm>
          <a:prstGeom prst="roundRect">
            <a:avLst/>
          </a:prstGeom>
          <a:solidFill>
            <a:srgbClr val="EFF6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903719" y="1143000"/>
            <a:ext cx="2011680" cy="365760"/>
          </a:xfrm>
          <a:prstGeom prst="rect">
            <a:avLst/>
          </a:prstGeom>
          <a:noFill/>
        </p:spPr>
        <p:txBody>
          <a:bodyPr wrap="none">
            <a:spAutoFit/>
          </a:bodyPr>
          <a:lstStyle/>
          <a:p>
            <a:pPr algn="ctr">
              <a:defRPr sz="2400"/>
            </a:pPr>
            <a:r>
              <a:t>🏆</a:t>
            </a:r>
          </a:p>
        </p:txBody>
      </p:sp>
      <p:sp>
        <p:nvSpPr>
          <p:cNvPr id="18" name="TextBox 17"/>
          <p:cNvSpPr txBox="1"/>
          <p:nvPr/>
        </p:nvSpPr>
        <p:spPr>
          <a:xfrm>
            <a:off x="6903719" y="1463040"/>
            <a:ext cx="2011680" cy="320040"/>
          </a:xfrm>
          <a:prstGeom prst="rect">
            <a:avLst/>
          </a:prstGeom>
          <a:noFill/>
        </p:spPr>
        <p:txBody>
          <a:bodyPr wrap="none">
            <a:spAutoFit/>
          </a:bodyPr>
          <a:lstStyle/>
          <a:p>
            <a:pPr algn="ctr">
              <a:defRPr sz="1100" b="1">
                <a:solidFill>
                  <a:srgbClr val="1E293B"/>
                </a:solidFill>
              </a:defRPr>
            </a:pPr>
            <a:r>
              <a:t>MDMCentral</a:t>
            </a:r>
          </a:p>
        </p:txBody>
      </p:sp>
      <p:sp>
        <p:nvSpPr>
          <p:cNvPr id="19" name="TextBox 18"/>
          <p:cNvSpPr txBox="1"/>
          <p:nvPr/>
        </p:nvSpPr>
        <p:spPr>
          <a:xfrm>
            <a:off x="6903719" y="1737360"/>
            <a:ext cx="2011680" cy="274320"/>
          </a:xfrm>
          <a:prstGeom prst="rect">
            <a:avLst/>
          </a:prstGeom>
          <a:noFill/>
        </p:spPr>
        <p:txBody>
          <a:bodyPr wrap="none">
            <a:spAutoFit/>
          </a:bodyPr>
          <a:lstStyle/>
          <a:p>
            <a:pPr algn="ctr">
              <a:defRPr sz="900">
                <a:solidFill>
                  <a:srgbClr val="475569"/>
                </a:solidFill>
              </a:defRPr>
            </a:pPr>
            <a:r>
              <a:t>Master Data</a:t>
            </a:r>
          </a:p>
        </p:txBody>
      </p:sp>
      <p:sp>
        <p:nvSpPr>
          <p:cNvPr id="20" name="Rounded Rectangle 19"/>
          <p:cNvSpPr/>
          <p:nvPr/>
        </p:nvSpPr>
        <p:spPr>
          <a:xfrm>
            <a:off x="320040" y="2286000"/>
            <a:ext cx="2011680" cy="10972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320040" y="2423160"/>
            <a:ext cx="2011680" cy="365760"/>
          </a:xfrm>
          <a:prstGeom prst="rect">
            <a:avLst/>
          </a:prstGeom>
          <a:noFill/>
        </p:spPr>
        <p:txBody>
          <a:bodyPr wrap="none">
            <a:spAutoFit/>
          </a:bodyPr>
          <a:lstStyle/>
          <a:p>
            <a:pPr algn="ctr">
              <a:defRPr sz="2400"/>
            </a:pPr>
            <a:r>
              <a:t>🔄</a:t>
            </a:r>
          </a:p>
        </p:txBody>
      </p:sp>
      <p:sp>
        <p:nvSpPr>
          <p:cNvPr id="22" name="TextBox 21"/>
          <p:cNvSpPr txBox="1"/>
          <p:nvPr/>
        </p:nvSpPr>
        <p:spPr>
          <a:xfrm>
            <a:off x="320040" y="2743200"/>
            <a:ext cx="2011680" cy="320040"/>
          </a:xfrm>
          <a:prstGeom prst="rect">
            <a:avLst/>
          </a:prstGeom>
          <a:noFill/>
        </p:spPr>
        <p:txBody>
          <a:bodyPr wrap="none">
            <a:spAutoFit/>
          </a:bodyPr>
          <a:lstStyle/>
          <a:p>
            <a:pPr algn="ctr">
              <a:defRPr sz="1100" b="1">
                <a:solidFill>
                  <a:srgbClr val="1E293B"/>
                </a:solidFill>
              </a:defRPr>
            </a:pPr>
            <a:r>
              <a:t>SyncCentral</a:t>
            </a:r>
          </a:p>
        </p:txBody>
      </p:sp>
      <p:sp>
        <p:nvSpPr>
          <p:cNvPr id="23" name="TextBox 22"/>
          <p:cNvSpPr txBox="1"/>
          <p:nvPr/>
        </p:nvSpPr>
        <p:spPr>
          <a:xfrm>
            <a:off x="320040" y="3017520"/>
            <a:ext cx="2011680" cy="274320"/>
          </a:xfrm>
          <a:prstGeom prst="rect">
            <a:avLst/>
          </a:prstGeom>
          <a:noFill/>
        </p:spPr>
        <p:txBody>
          <a:bodyPr wrap="none">
            <a:spAutoFit/>
          </a:bodyPr>
          <a:lstStyle/>
          <a:p>
            <a:pPr algn="ctr">
              <a:defRPr sz="900">
                <a:solidFill>
                  <a:srgbClr val="475569"/>
                </a:solidFill>
              </a:defRPr>
            </a:pPr>
            <a:r>
              <a:t>Ops Monitoring</a:t>
            </a:r>
          </a:p>
        </p:txBody>
      </p:sp>
      <p:sp>
        <p:nvSpPr>
          <p:cNvPr id="24" name="Rounded Rectangle 23"/>
          <p:cNvSpPr/>
          <p:nvPr/>
        </p:nvSpPr>
        <p:spPr>
          <a:xfrm>
            <a:off x="2514600" y="2286000"/>
            <a:ext cx="2011680" cy="10972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2514600" y="2423160"/>
            <a:ext cx="2011680" cy="365760"/>
          </a:xfrm>
          <a:prstGeom prst="rect">
            <a:avLst/>
          </a:prstGeom>
          <a:noFill/>
        </p:spPr>
        <p:txBody>
          <a:bodyPr wrap="none">
            <a:spAutoFit/>
          </a:bodyPr>
          <a:lstStyle/>
          <a:p>
            <a:pPr algn="ctr">
              <a:defRPr sz="2400"/>
            </a:pPr>
            <a:r>
              <a:t>✅</a:t>
            </a:r>
          </a:p>
        </p:txBody>
      </p:sp>
      <p:sp>
        <p:nvSpPr>
          <p:cNvPr id="26" name="TextBox 25"/>
          <p:cNvSpPr txBox="1"/>
          <p:nvPr/>
        </p:nvSpPr>
        <p:spPr>
          <a:xfrm>
            <a:off x="2514600" y="2743200"/>
            <a:ext cx="2011680" cy="320040"/>
          </a:xfrm>
          <a:prstGeom prst="rect">
            <a:avLst/>
          </a:prstGeom>
          <a:noFill/>
        </p:spPr>
        <p:txBody>
          <a:bodyPr wrap="none">
            <a:spAutoFit/>
          </a:bodyPr>
          <a:lstStyle/>
          <a:p>
            <a:pPr algn="ctr">
              <a:defRPr sz="1100" b="1">
                <a:solidFill>
                  <a:srgbClr val="1E293B"/>
                </a:solidFill>
              </a:defRPr>
            </a:pPr>
            <a:r>
              <a:t>QualityCentral</a:t>
            </a:r>
          </a:p>
        </p:txBody>
      </p:sp>
      <p:sp>
        <p:nvSpPr>
          <p:cNvPr id="27" name="TextBox 26"/>
          <p:cNvSpPr txBox="1"/>
          <p:nvPr/>
        </p:nvSpPr>
        <p:spPr>
          <a:xfrm>
            <a:off x="2514600" y="3017520"/>
            <a:ext cx="2011680" cy="274320"/>
          </a:xfrm>
          <a:prstGeom prst="rect">
            <a:avLst/>
          </a:prstGeom>
          <a:noFill/>
        </p:spPr>
        <p:txBody>
          <a:bodyPr wrap="none">
            <a:spAutoFit/>
          </a:bodyPr>
          <a:lstStyle/>
          <a:p>
            <a:pPr algn="ctr">
              <a:defRPr sz="900">
                <a:solidFill>
                  <a:srgbClr val="475569"/>
                </a:solidFill>
              </a:defRPr>
            </a:pPr>
            <a:r>
              <a:t>QA &amp; Compliance</a:t>
            </a:r>
          </a:p>
        </p:txBody>
      </p:sp>
      <p:sp>
        <p:nvSpPr>
          <p:cNvPr id="28" name="Rounded Rectangle 27"/>
          <p:cNvSpPr/>
          <p:nvPr/>
        </p:nvSpPr>
        <p:spPr>
          <a:xfrm>
            <a:off x="4709159" y="2286000"/>
            <a:ext cx="2011680" cy="10972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4709159" y="2423160"/>
            <a:ext cx="2011680" cy="365760"/>
          </a:xfrm>
          <a:prstGeom prst="rect">
            <a:avLst/>
          </a:prstGeom>
          <a:noFill/>
        </p:spPr>
        <p:txBody>
          <a:bodyPr wrap="none">
            <a:spAutoFit/>
          </a:bodyPr>
          <a:lstStyle/>
          <a:p>
            <a:pPr algn="ctr">
              <a:defRPr sz="2400"/>
            </a:pPr>
            <a:r>
              <a:t>💰</a:t>
            </a:r>
          </a:p>
        </p:txBody>
      </p:sp>
      <p:sp>
        <p:nvSpPr>
          <p:cNvPr id="30" name="TextBox 29"/>
          <p:cNvSpPr txBox="1"/>
          <p:nvPr/>
        </p:nvSpPr>
        <p:spPr>
          <a:xfrm>
            <a:off x="4709159" y="2743200"/>
            <a:ext cx="2011680" cy="320040"/>
          </a:xfrm>
          <a:prstGeom prst="rect">
            <a:avLst/>
          </a:prstGeom>
          <a:noFill/>
        </p:spPr>
        <p:txBody>
          <a:bodyPr wrap="none">
            <a:spAutoFit/>
          </a:bodyPr>
          <a:lstStyle/>
          <a:p>
            <a:pPr algn="ctr">
              <a:defRPr sz="1100" b="1">
                <a:solidFill>
                  <a:srgbClr val="1E293B"/>
                </a:solidFill>
              </a:defRPr>
            </a:pPr>
            <a:r>
              <a:t>PayoutCentral</a:t>
            </a:r>
          </a:p>
        </p:txBody>
      </p:sp>
      <p:sp>
        <p:nvSpPr>
          <p:cNvPr id="31" name="TextBox 30"/>
          <p:cNvSpPr txBox="1"/>
          <p:nvPr/>
        </p:nvSpPr>
        <p:spPr>
          <a:xfrm>
            <a:off x="4709159" y="3017520"/>
            <a:ext cx="2011680" cy="274320"/>
          </a:xfrm>
          <a:prstGeom prst="rect">
            <a:avLst/>
          </a:prstGeom>
          <a:noFill/>
        </p:spPr>
        <p:txBody>
          <a:bodyPr wrap="none">
            <a:spAutoFit/>
          </a:bodyPr>
          <a:lstStyle/>
          <a:p>
            <a:pPr algn="ctr">
              <a:defRPr sz="900">
                <a:solidFill>
                  <a:srgbClr val="475569"/>
                </a:solidFill>
              </a:defRPr>
            </a:pPr>
            <a:r>
              <a:t>Partner Payouts</a:t>
            </a:r>
          </a:p>
        </p:txBody>
      </p:sp>
      <p:sp>
        <p:nvSpPr>
          <p:cNvPr id="32" name="Rounded Rectangle 31"/>
          <p:cNvSpPr/>
          <p:nvPr/>
        </p:nvSpPr>
        <p:spPr>
          <a:xfrm>
            <a:off x="6903719" y="2286000"/>
            <a:ext cx="2011680" cy="10972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6903719" y="2423160"/>
            <a:ext cx="2011680" cy="365760"/>
          </a:xfrm>
          <a:prstGeom prst="rect">
            <a:avLst/>
          </a:prstGeom>
          <a:noFill/>
        </p:spPr>
        <p:txBody>
          <a:bodyPr wrap="none">
            <a:spAutoFit/>
          </a:bodyPr>
          <a:lstStyle/>
          <a:p>
            <a:pPr algn="ctr">
              <a:defRPr sz="2400"/>
            </a:pPr>
            <a:r>
              <a:t>🔧</a:t>
            </a:r>
          </a:p>
        </p:txBody>
      </p:sp>
      <p:sp>
        <p:nvSpPr>
          <p:cNvPr id="34" name="TextBox 33"/>
          <p:cNvSpPr txBox="1"/>
          <p:nvPr/>
        </p:nvSpPr>
        <p:spPr>
          <a:xfrm>
            <a:off x="6903719" y="2743200"/>
            <a:ext cx="2011680" cy="320040"/>
          </a:xfrm>
          <a:prstGeom prst="rect">
            <a:avLst/>
          </a:prstGeom>
          <a:noFill/>
        </p:spPr>
        <p:txBody>
          <a:bodyPr wrap="none">
            <a:spAutoFit/>
          </a:bodyPr>
          <a:lstStyle/>
          <a:p>
            <a:pPr algn="ctr">
              <a:defRPr sz="1100" b="1">
                <a:solidFill>
                  <a:srgbClr val="1E293B"/>
                </a:solidFill>
              </a:defRPr>
            </a:pPr>
            <a:r>
              <a:t>InstallerCentral</a:t>
            </a:r>
          </a:p>
        </p:txBody>
      </p:sp>
      <p:sp>
        <p:nvSpPr>
          <p:cNvPr id="35" name="TextBox 34"/>
          <p:cNvSpPr txBox="1"/>
          <p:nvPr/>
        </p:nvSpPr>
        <p:spPr>
          <a:xfrm>
            <a:off x="6903719" y="3017520"/>
            <a:ext cx="2011680" cy="274320"/>
          </a:xfrm>
          <a:prstGeom prst="rect">
            <a:avLst/>
          </a:prstGeom>
          <a:noFill/>
        </p:spPr>
        <p:txBody>
          <a:bodyPr wrap="none">
            <a:spAutoFit/>
          </a:bodyPr>
          <a:lstStyle/>
          <a:p>
            <a:pPr algn="ctr">
              <a:defRPr sz="900">
                <a:solidFill>
                  <a:srgbClr val="475569"/>
                </a:solidFill>
              </a:defRPr>
            </a:pPr>
            <a:r>
              <a:t>Field Tech</a:t>
            </a:r>
          </a:p>
        </p:txBody>
      </p:sp>
      <p:sp>
        <p:nvSpPr>
          <p:cNvPr id="36" name="Rounded Rectangle 35"/>
          <p:cNvSpPr/>
          <p:nvPr/>
        </p:nvSpPr>
        <p:spPr>
          <a:xfrm>
            <a:off x="320040" y="3566160"/>
            <a:ext cx="2011680" cy="10972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320040" y="3703320"/>
            <a:ext cx="2011680" cy="365760"/>
          </a:xfrm>
          <a:prstGeom prst="rect">
            <a:avLst/>
          </a:prstGeom>
          <a:noFill/>
        </p:spPr>
        <p:txBody>
          <a:bodyPr wrap="none">
            <a:spAutoFit/>
          </a:bodyPr>
          <a:lstStyle/>
          <a:p>
            <a:pPr algn="ctr">
              <a:defRPr sz="2400"/>
            </a:pPr>
            <a:r>
              <a:t>🛠️</a:t>
            </a:r>
          </a:p>
        </p:txBody>
      </p:sp>
      <p:sp>
        <p:nvSpPr>
          <p:cNvPr id="38" name="TextBox 37"/>
          <p:cNvSpPr txBox="1"/>
          <p:nvPr/>
        </p:nvSpPr>
        <p:spPr>
          <a:xfrm>
            <a:off x="320040" y="4023360"/>
            <a:ext cx="2011680" cy="320040"/>
          </a:xfrm>
          <a:prstGeom prst="rect">
            <a:avLst/>
          </a:prstGeom>
          <a:noFill/>
        </p:spPr>
        <p:txBody>
          <a:bodyPr wrap="none">
            <a:spAutoFit/>
          </a:bodyPr>
          <a:lstStyle/>
          <a:p>
            <a:pPr algn="ctr">
              <a:defRPr sz="1100" b="1">
                <a:solidFill>
                  <a:srgbClr val="1E293B"/>
                </a:solidFill>
              </a:defRPr>
            </a:pPr>
            <a:r>
              <a:t>ServiceCentral</a:t>
            </a:r>
          </a:p>
        </p:txBody>
      </p:sp>
      <p:sp>
        <p:nvSpPr>
          <p:cNvPr id="39" name="TextBox 38"/>
          <p:cNvSpPr txBox="1"/>
          <p:nvPr/>
        </p:nvSpPr>
        <p:spPr>
          <a:xfrm>
            <a:off x="320040" y="4297680"/>
            <a:ext cx="2011680" cy="274320"/>
          </a:xfrm>
          <a:prstGeom prst="rect">
            <a:avLst/>
          </a:prstGeom>
          <a:noFill/>
        </p:spPr>
        <p:txBody>
          <a:bodyPr wrap="none">
            <a:spAutoFit/>
          </a:bodyPr>
          <a:lstStyle/>
          <a:p>
            <a:pPr algn="ctr">
              <a:defRPr sz="900">
                <a:solidFill>
                  <a:srgbClr val="475569"/>
                </a:solidFill>
              </a:defRPr>
            </a:pPr>
            <a:r>
              <a:t>Service Requests</a:t>
            </a:r>
          </a:p>
        </p:txBody>
      </p:sp>
      <p:sp>
        <p:nvSpPr>
          <p:cNvPr id="40" name="Rounded Rectangle 39"/>
          <p:cNvSpPr/>
          <p:nvPr/>
        </p:nvSpPr>
        <p:spPr>
          <a:xfrm>
            <a:off x="2514600" y="3566160"/>
            <a:ext cx="2011680" cy="10972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2514600" y="3703320"/>
            <a:ext cx="2011680" cy="365760"/>
          </a:xfrm>
          <a:prstGeom prst="rect">
            <a:avLst/>
          </a:prstGeom>
          <a:noFill/>
        </p:spPr>
        <p:txBody>
          <a:bodyPr wrap="none">
            <a:spAutoFit/>
          </a:bodyPr>
          <a:lstStyle/>
          <a:p>
            <a:pPr algn="ctr">
              <a:defRPr sz="2400"/>
            </a:pPr>
            <a:r>
              <a:t>📊</a:t>
            </a:r>
          </a:p>
        </p:txBody>
      </p:sp>
      <p:sp>
        <p:nvSpPr>
          <p:cNvPr id="42" name="TextBox 41"/>
          <p:cNvSpPr txBox="1"/>
          <p:nvPr/>
        </p:nvSpPr>
        <p:spPr>
          <a:xfrm>
            <a:off x="2514600" y="4023360"/>
            <a:ext cx="2011680" cy="320040"/>
          </a:xfrm>
          <a:prstGeom prst="rect">
            <a:avLst/>
          </a:prstGeom>
          <a:noFill/>
        </p:spPr>
        <p:txBody>
          <a:bodyPr wrap="none">
            <a:spAutoFit/>
          </a:bodyPr>
          <a:lstStyle/>
          <a:p>
            <a:pPr algn="ctr">
              <a:defRPr sz="1100" b="1">
                <a:solidFill>
                  <a:srgbClr val="1E293B"/>
                </a:solidFill>
              </a:defRPr>
            </a:pPr>
            <a:r>
              <a:t>InventoryCentral</a:t>
            </a:r>
          </a:p>
        </p:txBody>
      </p:sp>
      <p:sp>
        <p:nvSpPr>
          <p:cNvPr id="43" name="TextBox 42"/>
          <p:cNvSpPr txBox="1"/>
          <p:nvPr/>
        </p:nvSpPr>
        <p:spPr>
          <a:xfrm>
            <a:off x="2514600" y="4297680"/>
            <a:ext cx="2011680" cy="274320"/>
          </a:xfrm>
          <a:prstGeom prst="rect">
            <a:avLst/>
          </a:prstGeom>
          <a:noFill/>
        </p:spPr>
        <p:txBody>
          <a:bodyPr wrap="none">
            <a:spAutoFit/>
          </a:bodyPr>
          <a:lstStyle/>
          <a:p>
            <a:pPr algn="ctr">
              <a:defRPr sz="900">
                <a:solidFill>
                  <a:srgbClr val="475569"/>
                </a:solidFill>
              </a:defRPr>
            </a:pPr>
            <a:r>
              <a:t>Stock Tracking</a:t>
            </a:r>
          </a:p>
        </p:txBody>
      </p:sp>
      <p:sp>
        <p:nvSpPr>
          <p:cNvPr id="44" name="Rounded Rectangle 43"/>
          <p:cNvSpPr/>
          <p:nvPr/>
        </p:nvSpPr>
        <p:spPr>
          <a:xfrm>
            <a:off x="4709159" y="3566160"/>
            <a:ext cx="2011680" cy="10972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4709159" y="3703320"/>
            <a:ext cx="2011680" cy="365760"/>
          </a:xfrm>
          <a:prstGeom prst="rect">
            <a:avLst/>
          </a:prstGeom>
          <a:noFill/>
        </p:spPr>
        <p:txBody>
          <a:bodyPr wrap="none">
            <a:spAutoFit/>
          </a:bodyPr>
          <a:lstStyle/>
          <a:p>
            <a:pPr algn="ctr">
              <a:defRPr sz="2400"/>
            </a:pPr>
            <a:r>
              <a:t>📈</a:t>
            </a:r>
          </a:p>
        </p:txBody>
      </p:sp>
      <p:sp>
        <p:nvSpPr>
          <p:cNvPr id="46" name="TextBox 45"/>
          <p:cNvSpPr txBox="1"/>
          <p:nvPr/>
        </p:nvSpPr>
        <p:spPr>
          <a:xfrm>
            <a:off x="4709159" y="4023360"/>
            <a:ext cx="2011680" cy="320040"/>
          </a:xfrm>
          <a:prstGeom prst="rect">
            <a:avLst/>
          </a:prstGeom>
          <a:noFill/>
        </p:spPr>
        <p:txBody>
          <a:bodyPr wrap="none">
            <a:spAutoFit/>
          </a:bodyPr>
          <a:lstStyle/>
          <a:p>
            <a:pPr algn="ctr">
              <a:defRPr sz="1100" b="1">
                <a:solidFill>
                  <a:srgbClr val="1E293B"/>
                </a:solidFill>
              </a:defRPr>
            </a:pPr>
            <a:r>
              <a:t>FinanceCentral</a:t>
            </a:r>
          </a:p>
        </p:txBody>
      </p:sp>
      <p:sp>
        <p:nvSpPr>
          <p:cNvPr id="47" name="TextBox 46"/>
          <p:cNvSpPr txBox="1"/>
          <p:nvPr/>
        </p:nvSpPr>
        <p:spPr>
          <a:xfrm>
            <a:off x="4709159" y="4297680"/>
            <a:ext cx="2011680" cy="274320"/>
          </a:xfrm>
          <a:prstGeom prst="rect">
            <a:avLst/>
          </a:prstGeom>
          <a:noFill/>
        </p:spPr>
        <p:txBody>
          <a:bodyPr wrap="none">
            <a:spAutoFit/>
          </a:bodyPr>
          <a:lstStyle/>
          <a:p>
            <a:pPr algn="ctr">
              <a:defRPr sz="900">
                <a:solidFill>
                  <a:srgbClr val="475569"/>
                </a:solidFill>
              </a:defRPr>
            </a:pPr>
            <a:r>
              <a:t>Financial Reports</a:t>
            </a:r>
          </a:p>
        </p:txBody>
      </p:sp>
      <p:sp>
        <p:nvSpPr>
          <p:cNvPr id="48" name="Rounded Rectangle 47"/>
          <p:cNvSpPr/>
          <p:nvPr/>
        </p:nvSpPr>
        <p:spPr>
          <a:xfrm>
            <a:off x="6903719" y="3566160"/>
            <a:ext cx="2011680" cy="10972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TextBox 48"/>
          <p:cNvSpPr txBox="1"/>
          <p:nvPr/>
        </p:nvSpPr>
        <p:spPr>
          <a:xfrm>
            <a:off x="6903719" y="3703320"/>
            <a:ext cx="2011680" cy="365760"/>
          </a:xfrm>
          <a:prstGeom prst="rect">
            <a:avLst/>
          </a:prstGeom>
          <a:noFill/>
        </p:spPr>
        <p:txBody>
          <a:bodyPr wrap="none">
            <a:spAutoFit/>
          </a:bodyPr>
          <a:lstStyle/>
          <a:p>
            <a:pPr algn="ctr">
              <a:defRPr sz="2400"/>
            </a:pPr>
            <a:r>
              <a:t>📄</a:t>
            </a:r>
          </a:p>
        </p:txBody>
      </p:sp>
      <p:sp>
        <p:nvSpPr>
          <p:cNvPr id="50" name="TextBox 49"/>
          <p:cNvSpPr txBox="1"/>
          <p:nvPr/>
        </p:nvSpPr>
        <p:spPr>
          <a:xfrm>
            <a:off x="6903719" y="4023360"/>
            <a:ext cx="2011680" cy="320040"/>
          </a:xfrm>
          <a:prstGeom prst="rect">
            <a:avLst/>
          </a:prstGeom>
          <a:noFill/>
        </p:spPr>
        <p:txBody>
          <a:bodyPr wrap="none">
            <a:spAutoFit/>
          </a:bodyPr>
          <a:lstStyle/>
          <a:p>
            <a:pPr algn="ctr">
              <a:defRPr sz="1100" b="1">
                <a:solidFill>
                  <a:srgbClr val="1E293B"/>
                </a:solidFill>
              </a:defRPr>
            </a:pPr>
            <a:r>
              <a:t>ContractCentral</a:t>
            </a:r>
          </a:p>
        </p:txBody>
      </p:sp>
      <p:sp>
        <p:nvSpPr>
          <p:cNvPr id="51" name="TextBox 50"/>
          <p:cNvSpPr txBox="1"/>
          <p:nvPr/>
        </p:nvSpPr>
        <p:spPr>
          <a:xfrm>
            <a:off x="6903719" y="4297680"/>
            <a:ext cx="2011680" cy="274320"/>
          </a:xfrm>
          <a:prstGeom prst="rect">
            <a:avLst/>
          </a:prstGeom>
          <a:noFill/>
        </p:spPr>
        <p:txBody>
          <a:bodyPr wrap="none">
            <a:spAutoFit/>
          </a:bodyPr>
          <a:lstStyle/>
          <a:p>
            <a:pPr algn="ctr">
              <a:defRPr sz="900">
                <a:solidFill>
                  <a:srgbClr val="475569"/>
                </a:solidFill>
              </a:defRPr>
            </a:pPr>
            <a:r>
              <a:t>Lifecycle Mgmt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NetSuite Integration</a:t>
            </a:r>
          </a:p>
        </p:txBody>
      </p:sp>
      <p:sp>
        <p:nvSpPr>
          <p:cNvPr id="4" name="Rounded Rectangle 3"/>
          <p:cNvSpPr/>
          <p:nvPr/>
        </p:nvSpPr>
        <p:spPr>
          <a:xfrm>
            <a:off x="457200" y="1234440"/>
            <a:ext cx="3657600" cy="411480"/>
          </a:xfrm>
          <a:prstGeom prst="roundRect">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280160"/>
            <a:ext cx="3474720" cy="320040"/>
          </a:xfrm>
          <a:prstGeom prst="rect">
            <a:avLst/>
          </a:prstGeom>
          <a:noFill/>
        </p:spPr>
        <p:txBody>
          <a:bodyPr wrap="none">
            <a:spAutoFit/>
          </a:bodyPr>
          <a:lstStyle/>
          <a:p>
            <a:pPr>
              <a:defRPr sz="1400" b="1">
                <a:solidFill>
                  <a:srgbClr val="2563EB"/>
                </a:solidFill>
              </a:defRPr>
            </a:pPr>
            <a:r>
              <a:t>Production Verified</a:t>
            </a:r>
          </a:p>
        </p:txBody>
      </p:sp>
      <p:sp>
        <p:nvSpPr>
          <p:cNvPr id="6" name="Oval 5"/>
          <p:cNvSpPr/>
          <p:nvPr/>
        </p:nvSpPr>
        <p:spPr>
          <a:xfrm>
            <a:off x="457200" y="17830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828800"/>
            <a:ext cx="365760" cy="274320"/>
          </a:xfrm>
          <a:prstGeom prst="rect">
            <a:avLst/>
          </a:prstGeom>
          <a:noFill/>
        </p:spPr>
        <p:txBody>
          <a:bodyPr wrap="none">
            <a:spAutoFit/>
          </a:bodyPr>
          <a:lstStyle/>
          <a:p>
            <a:pPr algn="ctr">
              <a:defRPr sz="1600">
                <a:solidFill>
                  <a:srgbClr val="FFFFFF"/>
                </a:solidFill>
              </a:defRPr>
            </a:pPr>
            <a:r>
              <a:t>✓</a:t>
            </a:r>
          </a:p>
        </p:txBody>
      </p:sp>
      <p:sp>
        <p:nvSpPr>
          <p:cNvPr id="8" name="TextBox 7"/>
          <p:cNvSpPr txBox="1"/>
          <p:nvPr/>
        </p:nvSpPr>
        <p:spPr>
          <a:xfrm>
            <a:off x="1005840" y="1783080"/>
            <a:ext cx="7589520" cy="548640"/>
          </a:xfrm>
          <a:prstGeom prst="rect">
            <a:avLst/>
          </a:prstGeom>
          <a:noFill/>
        </p:spPr>
        <p:txBody>
          <a:bodyPr wrap="square">
            <a:spAutoFit/>
          </a:bodyPr>
          <a:lstStyle/>
          <a:p>
            <a:pPr>
              <a:defRPr sz="1800">
                <a:solidFill>
                  <a:srgbClr val="475569"/>
                </a:solidFill>
              </a:defRPr>
            </a:pPr>
            <a:r>
              <a:t>OAuth 1.0 HMAC-SHA256 Authentication Standard</a:t>
            </a:r>
          </a:p>
        </p:txBody>
      </p:sp>
      <p:sp>
        <p:nvSpPr>
          <p:cNvPr id="9" name="Oval 8"/>
          <p:cNvSpPr/>
          <p:nvPr/>
        </p:nvSpPr>
        <p:spPr>
          <a:xfrm>
            <a:off x="457200" y="24688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14600"/>
            <a:ext cx="365760" cy="274320"/>
          </a:xfrm>
          <a:prstGeom prst="rect">
            <a:avLst/>
          </a:prstGeom>
          <a:noFill/>
        </p:spPr>
        <p:txBody>
          <a:bodyPr wrap="none">
            <a:spAutoFit/>
          </a:bodyPr>
          <a:lstStyle/>
          <a:p>
            <a:pPr algn="ctr">
              <a:defRPr sz="1600">
                <a:solidFill>
                  <a:srgbClr val="FFFFFF"/>
                </a:solidFill>
              </a:defRPr>
            </a:pPr>
            <a:r>
              <a:t>✓</a:t>
            </a:r>
          </a:p>
        </p:txBody>
      </p:sp>
      <p:sp>
        <p:nvSpPr>
          <p:cNvPr id="11" name="TextBox 10"/>
          <p:cNvSpPr txBox="1"/>
          <p:nvPr/>
        </p:nvSpPr>
        <p:spPr>
          <a:xfrm>
            <a:off x="1005840" y="2468880"/>
            <a:ext cx="7589520" cy="548640"/>
          </a:xfrm>
          <a:prstGeom prst="rect">
            <a:avLst/>
          </a:prstGeom>
          <a:noFill/>
        </p:spPr>
        <p:txBody>
          <a:bodyPr wrap="square">
            <a:spAutoFit/>
          </a:bodyPr>
          <a:lstStyle/>
          <a:p>
            <a:pPr>
              <a:defRPr sz="1800">
                <a:solidFill>
                  <a:srgbClr val="475569"/>
                </a:solidFill>
              </a:defRPr>
            </a:pPr>
            <a:r>
              <a:t>Connected to live Squire Sandbox (TSTDRV2698307)</a:t>
            </a:r>
          </a:p>
        </p:txBody>
      </p:sp>
      <p:sp>
        <p:nvSpPr>
          <p:cNvPr id="12" name="Oval 11"/>
          <p:cNvSpPr/>
          <p:nvPr/>
        </p:nvSpPr>
        <p:spPr>
          <a:xfrm>
            <a:off x="457200" y="31546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3200400"/>
            <a:ext cx="365760" cy="274320"/>
          </a:xfrm>
          <a:prstGeom prst="rect">
            <a:avLst/>
          </a:prstGeom>
          <a:noFill/>
        </p:spPr>
        <p:txBody>
          <a:bodyPr wrap="none">
            <a:spAutoFit/>
          </a:bodyPr>
          <a:lstStyle/>
          <a:p>
            <a:pPr algn="ctr">
              <a:defRPr sz="1600">
                <a:solidFill>
                  <a:srgbClr val="FFFFFF"/>
                </a:solidFill>
              </a:defRPr>
            </a:pPr>
            <a:r>
              <a:t>✓</a:t>
            </a:r>
          </a:p>
        </p:txBody>
      </p:sp>
      <p:sp>
        <p:nvSpPr>
          <p:cNvPr id="14" name="TextBox 13"/>
          <p:cNvSpPr txBox="1"/>
          <p:nvPr/>
        </p:nvSpPr>
        <p:spPr>
          <a:xfrm>
            <a:off x="1005840" y="3154680"/>
            <a:ext cx="7589520" cy="548640"/>
          </a:xfrm>
          <a:prstGeom prst="rect">
            <a:avLst/>
          </a:prstGeom>
          <a:noFill/>
        </p:spPr>
        <p:txBody>
          <a:bodyPr wrap="square">
            <a:spAutoFit/>
          </a:bodyPr>
          <a:lstStyle/>
          <a:p>
            <a:pPr>
              <a:defRPr sz="1800">
                <a:solidFill>
                  <a:srgbClr val="475569"/>
                </a:solidFill>
              </a:defRPr>
            </a:pPr>
            <a:r>
              <a:t>Full CRUD operations verified and tested</a:t>
            </a:r>
          </a:p>
        </p:txBody>
      </p:sp>
      <p:sp>
        <p:nvSpPr>
          <p:cNvPr id="15" name="Oval 14"/>
          <p:cNvSpPr/>
          <p:nvPr/>
        </p:nvSpPr>
        <p:spPr>
          <a:xfrm>
            <a:off x="457200" y="38404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7200" y="3886200"/>
            <a:ext cx="365760" cy="274320"/>
          </a:xfrm>
          <a:prstGeom prst="rect">
            <a:avLst/>
          </a:prstGeom>
          <a:noFill/>
        </p:spPr>
        <p:txBody>
          <a:bodyPr wrap="none">
            <a:spAutoFit/>
          </a:bodyPr>
          <a:lstStyle/>
          <a:p>
            <a:pPr algn="ctr">
              <a:defRPr sz="1600">
                <a:solidFill>
                  <a:srgbClr val="FFFFFF"/>
                </a:solidFill>
              </a:defRPr>
            </a:pPr>
            <a:r>
              <a:t>✓</a:t>
            </a:r>
          </a:p>
        </p:txBody>
      </p:sp>
      <p:sp>
        <p:nvSpPr>
          <p:cNvPr id="17" name="TextBox 16"/>
          <p:cNvSpPr txBox="1"/>
          <p:nvPr/>
        </p:nvSpPr>
        <p:spPr>
          <a:xfrm>
            <a:off x="1005840" y="3840480"/>
            <a:ext cx="7589520" cy="548640"/>
          </a:xfrm>
          <a:prstGeom prst="rect">
            <a:avLst/>
          </a:prstGeom>
          <a:noFill/>
        </p:spPr>
        <p:txBody>
          <a:bodyPr wrap="square">
            <a:spAutoFit/>
          </a:bodyPr>
          <a:lstStyle/>
          <a:p>
            <a:pPr>
              <a:defRPr sz="1800">
                <a:solidFill>
                  <a:srgbClr val="475569"/>
                </a:solidFill>
              </a:defRPr>
            </a:pPr>
            <a:r>
              <a:t>500+ lines of hardened production connector code</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Business Central Integration</a:t>
            </a:r>
          </a:p>
        </p:txBody>
      </p:sp>
      <p:sp>
        <p:nvSpPr>
          <p:cNvPr id="4" name="Oval 3"/>
          <p:cNvSpPr/>
          <p:nvPr/>
        </p:nvSpPr>
        <p:spPr>
          <a:xfrm>
            <a:off x="457200" y="12801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1325880"/>
            <a:ext cx="365760" cy="274320"/>
          </a:xfrm>
          <a:prstGeom prst="rect">
            <a:avLst/>
          </a:prstGeom>
          <a:noFill/>
        </p:spPr>
        <p:txBody>
          <a:bodyPr wrap="none">
            <a:spAutoFit/>
          </a:bodyPr>
          <a:lstStyle/>
          <a:p>
            <a:pPr algn="ctr">
              <a:defRPr sz="1600">
                <a:solidFill>
                  <a:srgbClr val="FFFFFF"/>
                </a:solidFill>
              </a:defRPr>
            </a:pPr>
            <a:r>
              <a:t>✓</a:t>
            </a:r>
          </a:p>
        </p:txBody>
      </p:sp>
      <p:sp>
        <p:nvSpPr>
          <p:cNvPr id="6" name="TextBox 5"/>
          <p:cNvSpPr txBox="1"/>
          <p:nvPr/>
        </p:nvSpPr>
        <p:spPr>
          <a:xfrm>
            <a:off x="1005840" y="1280160"/>
            <a:ext cx="7589520" cy="548640"/>
          </a:xfrm>
          <a:prstGeom prst="rect">
            <a:avLst/>
          </a:prstGeom>
          <a:noFill/>
        </p:spPr>
        <p:txBody>
          <a:bodyPr wrap="square">
            <a:spAutoFit/>
          </a:bodyPr>
          <a:lstStyle/>
          <a:p>
            <a:pPr>
              <a:defRPr sz="1800">
                <a:solidFill>
                  <a:srgbClr val="475569"/>
                </a:solidFill>
              </a:defRPr>
            </a:pPr>
            <a:r>
              <a:t>Modern OAuth 2.0 + OData Protocol</a:t>
            </a:r>
          </a:p>
        </p:txBody>
      </p:sp>
      <p:sp>
        <p:nvSpPr>
          <p:cNvPr id="7" name="Oval 6"/>
          <p:cNvSpPr/>
          <p:nvPr/>
        </p:nvSpPr>
        <p:spPr>
          <a:xfrm>
            <a:off x="457200" y="19659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2011680"/>
            <a:ext cx="365760" cy="274320"/>
          </a:xfrm>
          <a:prstGeom prst="rect">
            <a:avLst/>
          </a:prstGeom>
          <a:noFill/>
        </p:spPr>
        <p:txBody>
          <a:bodyPr wrap="none">
            <a:spAutoFit/>
          </a:bodyPr>
          <a:lstStyle/>
          <a:p>
            <a:pPr algn="ctr">
              <a:defRPr sz="1600">
                <a:solidFill>
                  <a:srgbClr val="FFFFFF"/>
                </a:solidFill>
              </a:defRPr>
            </a:pPr>
            <a:r>
              <a:t>✓</a:t>
            </a:r>
          </a:p>
        </p:txBody>
      </p:sp>
      <p:sp>
        <p:nvSpPr>
          <p:cNvPr id="9" name="TextBox 8"/>
          <p:cNvSpPr txBox="1"/>
          <p:nvPr/>
        </p:nvSpPr>
        <p:spPr>
          <a:xfrm>
            <a:off x="1005840" y="1965960"/>
            <a:ext cx="7589520" cy="548640"/>
          </a:xfrm>
          <a:prstGeom prst="rect">
            <a:avLst/>
          </a:prstGeom>
          <a:noFill/>
        </p:spPr>
        <p:txBody>
          <a:bodyPr wrap="square">
            <a:spAutoFit/>
          </a:bodyPr>
          <a:lstStyle/>
          <a:p>
            <a:pPr>
              <a:defRPr sz="1800">
                <a:solidFill>
                  <a:srgbClr val="475569"/>
                </a:solidFill>
              </a:defRPr>
            </a:pPr>
            <a:r>
              <a:t>BC $metadata for Dynamic Schema Discovery</a:t>
            </a:r>
          </a:p>
        </p:txBody>
      </p:sp>
      <p:sp>
        <p:nvSpPr>
          <p:cNvPr id="10" name="Oval 9"/>
          <p:cNvSpPr/>
          <p:nvPr/>
        </p:nvSpPr>
        <p:spPr>
          <a:xfrm>
            <a:off x="457200" y="26517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697480"/>
            <a:ext cx="365760" cy="274320"/>
          </a:xfrm>
          <a:prstGeom prst="rect">
            <a:avLst/>
          </a:prstGeom>
          <a:noFill/>
        </p:spPr>
        <p:txBody>
          <a:bodyPr wrap="none">
            <a:spAutoFit/>
          </a:bodyPr>
          <a:lstStyle/>
          <a:p>
            <a:pPr algn="ctr">
              <a:defRPr sz="1600">
                <a:solidFill>
                  <a:srgbClr val="FFFFFF"/>
                </a:solidFill>
              </a:defRPr>
            </a:pPr>
            <a:r>
              <a:t>✓</a:t>
            </a:r>
          </a:p>
        </p:txBody>
      </p:sp>
      <p:sp>
        <p:nvSpPr>
          <p:cNvPr id="12" name="TextBox 11"/>
          <p:cNvSpPr txBox="1"/>
          <p:nvPr/>
        </p:nvSpPr>
        <p:spPr>
          <a:xfrm>
            <a:off x="1005840" y="2651760"/>
            <a:ext cx="7589520" cy="548640"/>
          </a:xfrm>
          <a:prstGeom prst="rect">
            <a:avLst/>
          </a:prstGeom>
          <a:noFill/>
        </p:spPr>
        <p:txBody>
          <a:bodyPr wrap="square">
            <a:spAutoFit/>
          </a:bodyPr>
          <a:lstStyle/>
          <a:p>
            <a:pPr>
              <a:defRPr sz="1800">
                <a:solidFill>
                  <a:srgbClr val="475569"/>
                </a:solidFill>
              </a:defRPr>
            </a:pPr>
            <a:r>
              <a:t>Auto-discovers custom fields (95% time reduction)</a:t>
            </a:r>
          </a:p>
        </p:txBody>
      </p:sp>
      <p:sp>
        <p:nvSpPr>
          <p:cNvPr id="13" name="Oval 12"/>
          <p:cNvSpPr/>
          <p:nvPr/>
        </p:nvSpPr>
        <p:spPr>
          <a:xfrm>
            <a:off x="457200" y="33375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3383280"/>
            <a:ext cx="365760" cy="274320"/>
          </a:xfrm>
          <a:prstGeom prst="rect">
            <a:avLst/>
          </a:prstGeom>
          <a:noFill/>
        </p:spPr>
        <p:txBody>
          <a:bodyPr wrap="none">
            <a:spAutoFit/>
          </a:bodyPr>
          <a:lstStyle/>
          <a:p>
            <a:pPr algn="ctr">
              <a:defRPr sz="1600">
                <a:solidFill>
                  <a:srgbClr val="FFFFFF"/>
                </a:solidFill>
              </a:defRPr>
            </a:pPr>
            <a:r>
              <a:t>✓</a:t>
            </a:r>
          </a:p>
        </p:txBody>
      </p:sp>
      <p:sp>
        <p:nvSpPr>
          <p:cNvPr id="15" name="TextBox 14"/>
          <p:cNvSpPr txBox="1"/>
          <p:nvPr/>
        </p:nvSpPr>
        <p:spPr>
          <a:xfrm>
            <a:off x="1005840" y="3337560"/>
            <a:ext cx="7589520" cy="548640"/>
          </a:xfrm>
          <a:prstGeom prst="rect">
            <a:avLst/>
          </a:prstGeom>
          <a:noFill/>
        </p:spPr>
        <p:txBody>
          <a:bodyPr wrap="square">
            <a:spAutoFit/>
          </a:bodyPr>
          <a:lstStyle/>
          <a:p>
            <a:pPr>
              <a:defRPr sz="1800">
                <a:solidFill>
                  <a:srgbClr val="475569"/>
                </a:solidFill>
              </a:defRPr>
            </a:pPr>
            <a:r>
              <a:t>Native Microsoft authentication flow</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0584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548640"/>
          </a:xfrm>
          <a:prstGeom prst="rect">
            <a:avLst/>
          </a:prstGeom>
          <a:noFill/>
        </p:spPr>
        <p:txBody>
          <a:bodyPr wrap="none">
            <a:spAutoFit/>
          </a:bodyPr>
          <a:lstStyle/>
          <a:p>
            <a:pPr>
              <a:defRPr sz="3200" b="1">
                <a:solidFill>
                  <a:srgbClr val="FFFFFF"/>
                </a:solidFill>
              </a:defRPr>
            </a:pPr>
            <a:r>
              <a:t>Multi-Provider AI Architecture</a:t>
            </a:r>
          </a:p>
        </p:txBody>
      </p:sp>
      <p:sp>
        <p:nvSpPr>
          <p:cNvPr id="4" name="Rounded Rectangle 3"/>
          <p:cNvSpPr/>
          <p:nvPr/>
        </p:nvSpPr>
        <p:spPr>
          <a:xfrm>
            <a:off x="457200" y="1280160"/>
            <a:ext cx="2697480" cy="3291840"/>
          </a:xfrm>
          <a:prstGeom prst="roundRect">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344168" y="1463040"/>
            <a:ext cx="914400" cy="914400"/>
          </a:xfrm>
          <a:prstGeom prst="ellipse">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344168" y="1645920"/>
            <a:ext cx="914400" cy="548640"/>
          </a:xfrm>
          <a:prstGeom prst="rect">
            <a:avLst/>
          </a:prstGeom>
          <a:noFill/>
        </p:spPr>
        <p:txBody>
          <a:bodyPr wrap="none">
            <a:spAutoFit/>
          </a:bodyPr>
          <a:lstStyle/>
          <a:p>
            <a:pPr algn="ctr">
              <a:defRPr sz="2800"/>
            </a:pPr>
            <a:r>
              <a:t>🤖</a:t>
            </a:r>
          </a:p>
        </p:txBody>
      </p:sp>
      <p:sp>
        <p:nvSpPr>
          <p:cNvPr id="7" name="TextBox 6"/>
          <p:cNvSpPr txBox="1"/>
          <p:nvPr/>
        </p:nvSpPr>
        <p:spPr>
          <a:xfrm>
            <a:off x="457200" y="2514600"/>
            <a:ext cx="2697480" cy="411480"/>
          </a:xfrm>
          <a:prstGeom prst="rect">
            <a:avLst/>
          </a:prstGeom>
          <a:noFill/>
        </p:spPr>
        <p:txBody>
          <a:bodyPr wrap="none">
            <a:spAutoFit/>
          </a:bodyPr>
          <a:lstStyle/>
          <a:p>
            <a:pPr algn="ctr">
              <a:defRPr sz="1600" b="1">
                <a:solidFill>
                  <a:srgbClr val="1E293B"/>
                </a:solidFill>
              </a:defRPr>
            </a:pPr>
            <a:r>
              <a:t>OpenAI GPT-4o</a:t>
            </a:r>
          </a:p>
        </p:txBody>
      </p:sp>
      <p:sp>
        <p:nvSpPr>
          <p:cNvPr id="8" name="TextBox 7"/>
          <p:cNvSpPr txBox="1"/>
          <p:nvPr/>
        </p:nvSpPr>
        <p:spPr>
          <a:xfrm>
            <a:off x="457200" y="2926080"/>
            <a:ext cx="2697480" cy="320040"/>
          </a:xfrm>
          <a:prstGeom prst="rect">
            <a:avLst/>
          </a:prstGeom>
          <a:noFill/>
        </p:spPr>
        <p:txBody>
          <a:bodyPr wrap="none">
            <a:spAutoFit/>
          </a:bodyPr>
          <a:lstStyle/>
          <a:p>
            <a:pPr algn="ctr">
              <a:defRPr sz="1300" b="1">
                <a:solidFill>
                  <a:srgbClr val="2563EB"/>
                </a:solidFill>
              </a:defRPr>
            </a:pPr>
            <a:r>
              <a:t>Primary Inference</a:t>
            </a:r>
          </a:p>
        </p:txBody>
      </p:sp>
      <p:sp>
        <p:nvSpPr>
          <p:cNvPr id="9" name="TextBox 8"/>
          <p:cNvSpPr txBox="1"/>
          <p:nvPr/>
        </p:nvSpPr>
        <p:spPr>
          <a:xfrm>
            <a:off x="457200" y="3291840"/>
            <a:ext cx="2697480" cy="914400"/>
          </a:xfrm>
          <a:prstGeom prst="rect">
            <a:avLst/>
          </a:prstGeom>
          <a:noFill/>
        </p:spPr>
        <p:txBody>
          <a:bodyPr wrap="square">
            <a:spAutoFit/>
          </a:bodyPr>
          <a:lstStyle/>
          <a:p>
            <a:pPr algn="ctr">
              <a:defRPr sz="1100">
                <a:solidFill>
                  <a:srgbClr val="475569"/>
                </a:solidFill>
              </a:defRPr>
            </a:pPr>
            <a:r>
              <a:t>Enterprise Features</a:t>
            </a:r>
          </a:p>
        </p:txBody>
      </p:sp>
      <p:sp>
        <p:nvSpPr>
          <p:cNvPr id="10" name="Rounded Rectangle 9"/>
          <p:cNvSpPr/>
          <p:nvPr/>
        </p:nvSpPr>
        <p:spPr>
          <a:xfrm>
            <a:off x="3337560" y="1280160"/>
            <a:ext cx="2697480" cy="3291840"/>
          </a:xfrm>
          <a:prstGeom prst="roundRect">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4224528" y="1463040"/>
            <a:ext cx="914400" cy="914400"/>
          </a:xfrm>
          <a:prstGeom prst="ellipse">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224528" y="1645920"/>
            <a:ext cx="914400" cy="548640"/>
          </a:xfrm>
          <a:prstGeom prst="rect">
            <a:avLst/>
          </a:prstGeom>
          <a:noFill/>
        </p:spPr>
        <p:txBody>
          <a:bodyPr wrap="none">
            <a:spAutoFit/>
          </a:bodyPr>
          <a:lstStyle/>
          <a:p>
            <a:pPr algn="ctr">
              <a:defRPr sz="2800"/>
            </a:pPr>
            <a:r>
              <a:t>🤖</a:t>
            </a:r>
          </a:p>
        </p:txBody>
      </p:sp>
      <p:sp>
        <p:nvSpPr>
          <p:cNvPr id="13" name="TextBox 12"/>
          <p:cNvSpPr txBox="1"/>
          <p:nvPr/>
        </p:nvSpPr>
        <p:spPr>
          <a:xfrm>
            <a:off x="3337560" y="2514600"/>
            <a:ext cx="2697480" cy="411480"/>
          </a:xfrm>
          <a:prstGeom prst="rect">
            <a:avLst/>
          </a:prstGeom>
          <a:noFill/>
        </p:spPr>
        <p:txBody>
          <a:bodyPr wrap="none">
            <a:spAutoFit/>
          </a:bodyPr>
          <a:lstStyle/>
          <a:p>
            <a:pPr algn="ctr">
              <a:defRPr sz="1600" b="1">
                <a:solidFill>
                  <a:srgbClr val="1E293B"/>
                </a:solidFill>
              </a:defRPr>
            </a:pPr>
            <a:r>
              <a:t>Claude 3.5 Sonnet</a:t>
            </a:r>
          </a:p>
        </p:txBody>
      </p:sp>
      <p:sp>
        <p:nvSpPr>
          <p:cNvPr id="14" name="TextBox 13"/>
          <p:cNvSpPr txBox="1"/>
          <p:nvPr/>
        </p:nvSpPr>
        <p:spPr>
          <a:xfrm>
            <a:off x="3337560" y="2926080"/>
            <a:ext cx="2697480" cy="320040"/>
          </a:xfrm>
          <a:prstGeom prst="rect">
            <a:avLst/>
          </a:prstGeom>
          <a:noFill/>
        </p:spPr>
        <p:txBody>
          <a:bodyPr wrap="none">
            <a:spAutoFit/>
          </a:bodyPr>
          <a:lstStyle/>
          <a:p>
            <a:pPr algn="ctr">
              <a:defRPr sz="1300" b="1">
                <a:solidFill>
                  <a:srgbClr val="2563EB"/>
                </a:solidFill>
              </a:defRPr>
            </a:pPr>
            <a:r>
              <a:t>Validation Layer</a:t>
            </a:r>
          </a:p>
        </p:txBody>
      </p:sp>
      <p:sp>
        <p:nvSpPr>
          <p:cNvPr id="15" name="TextBox 14"/>
          <p:cNvSpPr txBox="1"/>
          <p:nvPr/>
        </p:nvSpPr>
        <p:spPr>
          <a:xfrm>
            <a:off x="3337560" y="3291840"/>
            <a:ext cx="2697480" cy="914400"/>
          </a:xfrm>
          <a:prstGeom prst="rect">
            <a:avLst/>
          </a:prstGeom>
          <a:noFill/>
        </p:spPr>
        <p:txBody>
          <a:bodyPr wrap="square">
            <a:spAutoFit/>
          </a:bodyPr>
          <a:lstStyle/>
          <a:p>
            <a:pPr algn="ctr">
              <a:defRPr sz="1100">
                <a:solidFill>
                  <a:srgbClr val="475569"/>
                </a:solidFill>
              </a:defRPr>
            </a:pPr>
            <a:r>
              <a:t>Advanced Reasoning</a:t>
            </a:r>
          </a:p>
        </p:txBody>
      </p:sp>
      <p:sp>
        <p:nvSpPr>
          <p:cNvPr id="16" name="Rounded Rectangle 15"/>
          <p:cNvSpPr/>
          <p:nvPr/>
        </p:nvSpPr>
        <p:spPr>
          <a:xfrm>
            <a:off x="6217920" y="1280160"/>
            <a:ext cx="2697480" cy="3291840"/>
          </a:xfrm>
          <a:prstGeom prst="roundRect">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Oval 16"/>
          <p:cNvSpPr/>
          <p:nvPr/>
        </p:nvSpPr>
        <p:spPr>
          <a:xfrm>
            <a:off x="7104888" y="1463040"/>
            <a:ext cx="914400" cy="914400"/>
          </a:xfrm>
          <a:prstGeom prst="ellipse">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104888" y="1645920"/>
            <a:ext cx="914400" cy="548640"/>
          </a:xfrm>
          <a:prstGeom prst="rect">
            <a:avLst/>
          </a:prstGeom>
          <a:noFill/>
        </p:spPr>
        <p:txBody>
          <a:bodyPr wrap="none">
            <a:spAutoFit/>
          </a:bodyPr>
          <a:lstStyle/>
          <a:p>
            <a:pPr algn="ctr">
              <a:defRPr sz="2800"/>
            </a:pPr>
            <a:r>
              <a:t>🤖</a:t>
            </a:r>
          </a:p>
        </p:txBody>
      </p:sp>
      <p:sp>
        <p:nvSpPr>
          <p:cNvPr id="19" name="TextBox 18"/>
          <p:cNvSpPr txBox="1"/>
          <p:nvPr/>
        </p:nvSpPr>
        <p:spPr>
          <a:xfrm>
            <a:off x="6217920" y="2514600"/>
            <a:ext cx="2697480" cy="411480"/>
          </a:xfrm>
          <a:prstGeom prst="rect">
            <a:avLst/>
          </a:prstGeom>
          <a:noFill/>
        </p:spPr>
        <p:txBody>
          <a:bodyPr wrap="none">
            <a:spAutoFit/>
          </a:bodyPr>
          <a:lstStyle/>
          <a:p>
            <a:pPr algn="ctr">
              <a:defRPr sz="1600" b="1">
                <a:solidFill>
                  <a:srgbClr val="1E293B"/>
                </a:solidFill>
              </a:defRPr>
            </a:pPr>
            <a:r>
              <a:t>LMStudio (Llama)</a:t>
            </a:r>
          </a:p>
        </p:txBody>
      </p:sp>
      <p:sp>
        <p:nvSpPr>
          <p:cNvPr id="20" name="TextBox 19"/>
          <p:cNvSpPr txBox="1"/>
          <p:nvPr/>
        </p:nvSpPr>
        <p:spPr>
          <a:xfrm>
            <a:off x="6217920" y="2926080"/>
            <a:ext cx="2697480" cy="320040"/>
          </a:xfrm>
          <a:prstGeom prst="rect">
            <a:avLst/>
          </a:prstGeom>
          <a:noFill/>
        </p:spPr>
        <p:txBody>
          <a:bodyPr wrap="none">
            <a:spAutoFit/>
          </a:bodyPr>
          <a:lstStyle/>
          <a:p>
            <a:pPr algn="ctr">
              <a:defRPr sz="1300" b="1">
                <a:solidFill>
                  <a:srgbClr val="2563EB"/>
                </a:solidFill>
              </a:defRPr>
            </a:pPr>
            <a:r>
              <a:t>On-Premise</a:t>
            </a:r>
          </a:p>
        </p:txBody>
      </p:sp>
      <p:sp>
        <p:nvSpPr>
          <p:cNvPr id="21" name="TextBox 20"/>
          <p:cNvSpPr txBox="1"/>
          <p:nvPr/>
        </p:nvSpPr>
        <p:spPr>
          <a:xfrm>
            <a:off x="6217920" y="3291840"/>
            <a:ext cx="2697480" cy="914400"/>
          </a:xfrm>
          <a:prstGeom prst="rect">
            <a:avLst/>
          </a:prstGeom>
          <a:noFill/>
        </p:spPr>
        <p:txBody>
          <a:bodyPr wrap="square">
            <a:spAutoFit/>
          </a:bodyPr>
          <a:lstStyle/>
          <a:p>
            <a:pPr algn="ctr">
              <a:defRPr sz="1100">
                <a:solidFill>
                  <a:srgbClr val="475569"/>
                </a:solidFill>
              </a:defRPr>
            </a:pPr>
            <a:r>
              <a:t>Zero Cost</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Enterprise Infrastructure</a:t>
            </a:r>
          </a:p>
        </p:txBody>
      </p:sp>
      <p:sp>
        <p:nvSpPr>
          <p:cNvPr id="4" name="Oval 3"/>
          <p:cNvSpPr/>
          <p:nvPr/>
        </p:nvSpPr>
        <p:spPr>
          <a:xfrm>
            <a:off x="457200" y="12801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1325880"/>
            <a:ext cx="365760" cy="274320"/>
          </a:xfrm>
          <a:prstGeom prst="rect">
            <a:avLst/>
          </a:prstGeom>
          <a:noFill/>
        </p:spPr>
        <p:txBody>
          <a:bodyPr wrap="none">
            <a:spAutoFit/>
          </a:bodyPr>
          <a:lstStyle/>
          <a:p>
            <a:pPr algn="ctr">
              <a:defRPr sz="1600">
                <a:solidFill>
                  <a:srgbClr val="FFFFFF"/>
                </a:solidFill>
              </a:defRPr>
            </a:pPr>
            <a:r>
              <a:t>✓</a:t>
            </a:r>
          </a:p>
        </p:txBody>
      </p:sp>
      <p:sp>
        <p:nvSpPr>
          <p:cNvPr id="6" name="TextBox 5"/>
          <p:cNvSpPr txBox="1"/>
          <p:nvPr/>
        </p:nvSpPr>
        <p:spPr>
          <a:xfrm>
            <a:off x="1005840" y="1280160"/>
            <a:ext cx="7589520" cy="548640"/>
          </a:xfrm>
          <a:prstGeom prst="rect">
            <a:avLst/>
          </a:prstGeom>
          <a:noFill/>
        </p:spPr>
        <p:txBody>
          <a:bodyPr wrap="square">
            <a:spAutoFit/>
          </a:bodyPr>
          <a:lstStyle/>
          <a:p>
            <a:pPr>
              <a:defRPr sz="1800">
                <a:solidFill>
                  <a:srgbClr val="475569"/>
                </a:solidFill>
              </a:defRPr>
            </a:pPr>
            <a:r>
              <a:t>Terraform + Helm: Full Infrastructure-as-Code</a:t>
            </a:r>
          </a:p>
        </p:txBody>
      </p:sp>
      <p:sp>
        <p:nvSpPr>
          <p:cNvPr id="7" name="Oval 6"/>
          <p:cNvSpPr/>
          <p:nvPr/>
        </p:nvSpPr>
        <p:spPr>
          <a:xfrm>
            <a:off x="457200" y="19659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2011680"/>
            <a:ext cx="365760" cy="274320"/>
          </a:xfrm>
          <a:prstGeom prst="rect">
            <a:avLst/>
          </a:prstGeom>
          <a:noFill/>
        </p:spPr>
        <p:txBody>
          <a:bodyPr wrap="none">
            <a:spAutoFit/>
          </a:bodyPr>
          <a:lstStyle/>
          <a:p>
            <a:pPr algn="ctr">
              <a:defRPr sz="1600">
                <a:solidFill>
                  <a:srgbClr val="FFFFFF"/>
                </a:solidFill>
              </a:defRPr>
            </a:pPr>
            <a:r>
              <a:t>✓</a:t>
            </a:r>
          </a:p>
        </p:txBody>
      </p:sp>
      <p:sp>
        <p:nvSpPr>
          <p:cNvPr id="9" name="TextBox 8"/>
          <p:cNvSpPr txBox="1"/>
          <p:nvPr/>
        </p:nvSpPr>
        <p:spPr>
          <a:xfrm>
            <a:off x="1005840" y="1965960"/>
            <a:ext cx="7589520" cy="548640"/>
          </a:xfrm>
          <a:prstGeom prst="rect">
            <a:avLst/>
          </a:prstGeom>
          <a:noFill/>
        </p:spPr>
        <p:txBody>
          <a:bodyPr wrap="square">
            <a:spAutoFit/>
          </a:bodyPr>
          <a:lstStyle/>
          <a:p>
            <a:pPr>
              <a:defRPr sz="1800">
                <a:solidFill>
                  <a:srgbClr val="475569"/>
                </a:solidFill>
              </a:defRPr>
            </a:pPr>
            <a:r>
              <a:t>Kubernetes-ready deployment architecture</a:t>
            </a:r>
          </a:p>
        </p:txBody>
      </p:sp>
      <p:sp>
        <p:nvSpPr>
          <p:cNvPr id="10" name="Oval 9"/>
          <p:cNvSpPr/>
          <p:nvPr/>
        </p:nvSpPr>
        <p:spPr>
          <a:xfrm>
            <a:off x="457200" y="26517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697480"/>
            <a:ext cx="365760" cy="274320"/>
          </a:xfrm>
          <a:prstGeom prst="rect">
            <a:avLst/>
          </a:prstGeom>
          <a:noFill/>
        </p:spPr>
        <p:txBody>
          <a:bodyPr wrap="none">
            <a:spAutoFit/>
          </a:bodyPr>
          <a:lstStyle/>
          <a:p>
            <a:pPr algn="ctr">
              <a:defRPr sz="1600">
                <a:solidFill>
                  <a:srgbClr val="FFFFFF"/>
                </a:solidFill>
              </a:defRPr>
            </a:pPr>
            <a:r>
              <a:t>✓</a:t>
            </a:r>
          </a:p>
        </p:txBody>
      </p:sp>
      <p:sp>
        <p:nvSpPr>
          <p:cNvPr id="12" name="TextBox 11"/>
          <p:cNvSpPr txBox="1"/>
          <p:nvPr/>
        </p:nvSpPr>
        <p:spPr>
          <a:xfrm>
            <a:off x="1005840" y="2651760"/>
            <a:ext cx="7589520" cy="548640"/>
          </a:xfrm>
          <a:prstGeom prst="rect">
            <a:avLst/>
          </a:prstGeom>
          <a:noFill/>
        </p:spPr>
        <p:txBody>
          <a:bodyPr wrap="square">
            <a:spAutoFit/>
          </a:bodyPr>
          <a:lstStyle/>
          <a:p>
            <a:pPr>
              <a:defRPr sz="1800">
                <a:solidFill>
                  <a:srgbClr val="475569"/>
                </a:solidFill>
              </a:defRPr>
            </a:pPr>
            <a:r>
              <a:t>GitHub Actions CI/CD pipelines</a:t>
            </a:r>
          </a:p>
        </p:txBody>
      </p:sp>
      <p:sp>
        <p:nvSpPr>
          <p:cNvPr id="13" name="Oval 12"/>
          <p:cNvSpPr/>
          <p:nvPr/>
        </p:nvSpPr>
        <p:spPr>
          <a:xfrm>
            <a:off x="457200" y="33375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3383280"/>
            <a:ext cx="365760" cy="274320"/>
          </a:xfrm>
          <a:prstGeom prst="rect">
            <a:avLst/>
          </a:prstGeom>
          <a:noFill/>
        </p:spPr>
        <p:txBody>
          <a:bodyPr wrap="none">
            <a:spAutoFit/>
          </a:bodyPr>
          <a:lstStyle/>
          <a:p>
            <a:pPr algn="ctr">
              <a:defRPr sz="1600">
                <a:solidFill>
                  <a:srgbClr val="FFFFFF"/>
                </a:solidFill>
              </a:defRPr>
            </a:pPr>
            <a:r>
              <a:t>✓</a:t>
            </a:r>
          </a:p>
        </p:txBody>
      </p:sp>
      <p:sp>
        <p:nvSpPr>
          <p:cNvPr id="15" name="TextBox 14"/>
          <p:cNvSpPr txBox="1"/>
          <p:nvPr/>
        </p:nvSpPr>
        <p:spPr>
          <a:xfrm>
            <a:off x="1005840" y="3337560"/>
            <a:ext cx="7589520" cy="548640"/>
          </a:xfrm>
          <a:prstGeom prst="rect">
            <a:avLst/>
          </a:prstGeom>
          <a:noFill/>
        </p:spPr>
        <p:txBody>
          <a:bodyPr wrap="square">
            <a:spAutoFit/>
          </a:bodyPr>
          <a:lstStyle/>
          <a:p>
            <a:pPr>
              <a:defRPr sz="1800">
                <a:solidFill>
                  <a:srgbClr val="475569"/>
                </a:solidFill>
              </a:defRPr>
            </a:pPr>
            <a:r>
              <a:t>3-Tier Logic: Dev, Staging, Production</a:t>
            </a:r>
          </a:p>
        </p:txBody>
      </p:sp>
      <p:sp>
        <p:nvSpPr>
          <p:cNvPr id="16" name="Oval 15"/>
          <p:cNvSpPr/>
          <p:nvPr/>
        </p:nvSpPr>
        <p:spPr>
          <a:xfrm>
            <a:off x="457200" y="40233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57200" y="4069080"/>
            <a:ext cx="365760" cy="274320"/>
          </a:xfrm>
          <a:prstGeom prst="rect">
            <a:avLst/>
          </a:prstGeom>
          <a:noFill/>
        </p:spPr>
        <p:txBody>
          <a:bodyPr wrap="none">
            <a:spAutoFit/>
          </a:bodyPr>
          <a:lstStyle/>
          <a:p>
            <a:pPr algn="ctr">
              <a:defRPr sz="1600">
                <a:solidFill>
                  <a:srgbClr val="FFFFFF"/>
                </a:solidFill>
              </a:defRPr>
            </a:pPr>
            <a:r>
              <a:t>✓</a:t>
            </a:r>
          </a:p>
        </p:txBody>
      </p:sp>
      <p:sp>
        <p:nvSpPr>
          <p:cNvPr id="18" name="TextBox 17"/>
          <p:cNvSpPr txBox="1"/>
          <p:nvPr/>
        </p:nvSpPr>
        <p:spPr>
          <a:xfrm>
            <a:off x="1005840" y="4023360"/>
            <a:ext cx="7589520" cy="548640"/>
          </a:xfrm>
          <a:prstGeom prst="rect">
            <a:avLst/>
          </a:prstGeom>
          <a:noFill/>
        </p:spPr>
        <p:txBody>
          <a:bodyPr wrap="square">
            <a:spAutoFit/>
          </a:bodyPr>
          <a:lstStyle/>
          <a:p>
            <a:pPr>
              <a:defRPr sz="1800">
                <a:solidFill>
                  <a:srgbClr val="475569"/>
                </a:solidFill>
              </a:defRPr>
            </a:pPr>
            <a:r>
              <a:t>10-minute Disaster Recovery (DR) time</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0584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548640"/>
          </a:xfrm>
          <a:prstGeom prst="rect">
            <a:avLst/>
          </a:prstGeom>
          <a:noFill/>
        </p:spPr>
        <p:txBody>
          <a:bodyPr wrap="none">
            <a:spAutoFit/>
          </a:bodyPr>
          <a:lstStyle/>
          <a:p>
            <a:pPr>
              <a:defRPr sz="3200" b="1">
                <a:solidFill>
                  <a:srgbClr val="FFFFFF"/>
                </a:solidFill>
              </a:defRPr>
            </a:pPr>
            <a:r>
              <a:t>Quality Proven by Testing</a:t>
            </a:r>
          </a:p>
        </p:txBody>
      </p:sp>
      <p:sp>
        <p:nvSpPr>
          <p:cNvPr id="4" name="Rounded Rectangle 3"/>
          <p:cNvSpPr/>
          <p:nvPr/>
        </p:nvSpPr>
        <p:spPr>
          <a:xfrm>
            <a:off x="457200" y="1280160"/>
            <a:ext cx="2697480" cy="1645920"/>
          </a:xfrm>
          <a:prstGeom prst="roundRect">
            <a:avLst/>
          </a:prstGeom>
          <a:solidFill>
            <a:srgbClr val="EFF6FF"/>
          </a:solidFill>
          <a:ln w="381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1417320"/>
            <a:ext cx="2697480" cy="822960"/>
          </a:xfrm>
          <a:prstGeom prst="rect">
            <a:avLst/>
          </a:prstGeom>
          <a:noFill/>
        </p:spPr>
        <p:txBody>
          <a:bodyPr wrap="none">
            <a:spAutoFit/>
          </a:bodyPr>
          <a:lstStyle/>
          <a:p>
            <a:pPr algn="ctr">
              <a:defRPr sz="4400" b="1">
                <a:solidFill>
                  <a:srgbClr val="2563EB"/>
                </a:solidFill>
              </a:defRPr>
            </a:pPr>
            <a:r>
              <a:t>2,359</a:t>
            </a:r>
          </a:p>
        </p:txBody>
      </p:sp>
      <p:sp>
        <p:nvSpPr>
          <p:cNvPr id="6" name="TextBox 5"/>
          <p:cNvSpPr txBox="1"/>
          <p:nvPr/>
        </p:nvSpPr>
        <p:spPr>
          <a:xfrm>
            <a:off x="457200" y="2286000"/>
            <a:ext cx="2697480" cy="365760"/>
          </a:xfrm>
          <a:prstGeom prst="rect">
            <a:avLst/>
          </a:prstGeom>
          <a:noFill/>
        </p:spPr>
        <p:txBody>
          <a:bodyPr wrap="none">
            <a:spAutoFit/>
          </a:bodyPr>
          <a:lstStyle/>
          <a:p>
            <a:pPr algn="ctr">
              <a:defRPr sz="1300" b="1">
                <a:solidFill>
                  <a:srgbClr val="475569"/>
                </a:solidFill>
              </a:defRPr>
            </a:pPr>
            <a:r>
              <a:t>Tests Passing</a:t>
            </a:r>
          </a:p>
        </p:txBody>
      </p:sp>
      <p:sp>
        <p:nvSpPr>
          <p:cNvPr id="7" name="Rounded Rectangle 6"/>
          <p:cNvSpPr/>
          <p:nvPr/>
        </p:nvSpPr>
        <p:spPr>
          <a:xfrm>
            <a:off x="3337560" y="1280160"/>
            <a:ext cx="2697480" cy="1645920"/>
          </a:xfrm>
          <a:prstGeom prst="roundRect">
            <a:avLst/>
          </a:prstGeom>
          <a:solidFill>
            <a:srgbClr val="EFF6FF"/>
          </a:solidFill>
          <a:ln w="381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337560" y="1417320"/>
            <a:ext cx="2697480" cy="822960"/>
          </a:xfrm>
          <a:prstGeom prst="rect">
            <a:avLst/>
          </a:prstGeom>
          <a:noFill/>
        </p:spPr>
        <p:txBody>
          <a:bodyPr wrap="none">
            <a:spAutoFit/>
          </a:bodyPr>
          <a:lstStyle/>
          <a:p>
            <a:pPr algn="ctr">
              <a:defRPr sz="4400" b="1">
                <a:solidFill>
                  <a:srgbClr val="2563EB"/>
                </a:solidFill>
              </a:defRPr>
            </a:pPr>
            <a:r>
              <a:t>183</a:t>
            </a:r>
          </a:p>
        </p:txBody>
      </p:sp>
      <p:sp>
        <p:nvSpPr>
          <p:cNvPr id="9" name="TextBox 8"/>
          <p:cNvSpPr txBox="1"/>
          <p:nvPr/>
        </p:nvSpPr>
        <p:spPr>
          <a:xfrm>
            <a:off x="3337560" y="2286000"/>
            <a:ext cx="2697480" cy="365760"/>
          </a:xfrm>
          <a:prstGeom prst="rect">
            <a:avLst/>
          </a:prstGeom>
          <a:noFill/>
        </p:spPr>
        <p:txBody>
          <a:bodyPr wrap="none">
            <a:spAutoFit/>
          </a:bodyPr>
          <a:lstStyle/>
          <a:p>
            <a:pPr algn="ctr">
              <a:defRPr sz="1300" b="1">
                <a:solidFill>
                  <a:srgbClr val="475569"/>
                </a:solidFill>
              </a:defRPr>
            </a:pPr>
            <a:r>
              <a:t>Test Suites</a:t>
            </a:r>
          </a:p>
        </p:txBody>
      </p:sp>
      <p:sp>
        <p:nvSpPr>
          <p:cNvPr id="10" name="Rounded Rectangle 9"/>
          <p:cNvSpPr/>
          <p:nvPr/>
        </p:nvSpPr>
        <p:spPr>
          <a:xfrm>
            <a:off x="6217920" y="1280160"/>
            <a:ext cx="2697480" cy="1645920"/>
          </a:xfrm>
          <a:prstGeom prst="roundRect">
            <a:avLst/>
          </a:prstGeom>
          <a:solidFill>
            <a:srgbClr val="EFF6FF"/>
          </a:solidFill>
          <a:ln w="381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217920" y="1417320"/>
            <a:ext cx="2697480" cy="822960"/>
          </a:xfrm>
          <a:prstGeom prst="rect">
            <a:avLst/>
          </a:prstGeom>
          <a:noFill/>
        </p:spPr>
        <p:txBody>
          <a:bodyPr wrap="none">
            <a:spAutoFit/>
          </a:bodyPr>
          <a:lstStyle/>
          <a:p>
            <a:pPr algn="ctr">
              <a:defRPr sz="4400" b="1">
                <a:solidFill>
                  <a:srgbClr val="2563EB"/>
                </a:solidFill>
              </a:defRPr>
            </a:pPr>
            <a:r>
              <a:t>100%</a:t>
            </a:r>
          </a:p>
        </p:txBody>
      </p:sp>
      <p:sp>
        <p:nvSpPr>
          <p:cNvPr id="12" name="TextBox 11"/>
          <p:cNvSpPr txBox="1"/>
          <p:nvPr/>
        </p:nvSpPr>
        <p:spPr>
          <a:xfrm>
            <a:off x="6217920" y="2286000"/>
            <a:ext cx="2697480" cy="365760"/>
          </a:xfrm>
          <a:prstGeom prst="rect">
            <a:avLst/>
          </a:prstGeom>
          <a:noFill/>
        </p:spPr>
        <p:txBody>
          <a:bodyPr wrap="none">
            <a:spAutoFit/>
          </a:bodyPr>
          <a:lstStyle/>
          <a:p>
            <a:pPr algn="ctr">
              <a:defRPr sz="1300" b="1">
                <a:solidFill>
                  <a:srgbClr val="475569"/>
                </a:solidFill>
              </a:defRPr>
            </a:pPr>
            <a:r>
              <a:t>Pass Rate</a:t>
            </a:r>
          </a:p>
        </p:txBody>
      </p:sp>
      <p:sp>
        <p:nvSpPr>
          <p:cNvPr id="13" name="TextBox 12"/>
          <p:cNvSpPr txBox="1"/>
          <p:nvPr/>
        </p:nvSpPr>
        <p:spPr>
          <a:xfrm>
            <a:off x="457200" y="3200400"/>
            <a:ext cx="8229600" cy="1371600"/>
          </a:xfrm>
          <a:prstGeom prst="rect">
            <a:avLst/>
          </a:prstGeom>
          <a:noFill/>
        </p:spPr>
        <p:txBody>
          <a:bodyPr wrap="square">
            <a:spAutoFit/>
          </a:bodyPr>
          <a:lstStyle/>
          <a:p>
            <a:pPr>
              <a:defRPr sz="1400">
                <a:solidFill>
                  <a:srgbClr val="475569"/>
                </a:solidFill>
              </a:defRPr>
            </a:pPr>
            <a:r>
              <a:t>• Unit Tests covering core business logic</a:t>
            </a:r>
          </a:p>
          <a:p>
            <a:pPr>
              <a:defRPr sz="1400">
                <a:solidFill>
                  <a:srgbClr val="475569"/>
                </a:solidFill>
              </a:defRPr>
            </a:pPr>
            <a:r>
              <a:t>• Integration Tests for all API endpoints</a:t>
            </a:r>
          </a:p>
          <a:p>
            <a:pPr>
              <a:defRPr sz="1400">
                <a:solidFill>
                  <a:srgbClr val="475569"/>
                </a:solidFill>
              </a:defRPr>
            </a:pPr>
            <a:r>
              <a:t>• End-to-End Playwright Browser Tests</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0584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548640"/>
          </a:xfrm>
          <a:prstGeom prst="rect">
            <a:avLst/>
          </a:prstGeom>
          <a:noFill/>
        </p:spPr>
        <p:txBody>
          <a:bodyPr wrap="none">
            <a:spAutoFit/>
          </a:bodyPr>
          <a:lstStyle/>
          <a:p>
            <a:pPr>
              <a:defRPr sz="3200" b="1">
                <a:solidFill>
                  <a:srgbClr val="FFFFFF"/>
                </a:solidFill>
              </a:defRPr>
            </a:pPr>
            <a:r>
              <a:t>$12B Market Opportunity</a:t>
            </a:r>
          </a:p>
        </p:txBody>
      </p:sp>
      <p:sp>
        <p:nvSpPr>
          <p:cNvPr id="4" name="Oval 3"/>
          <p:cNvSpPr/>
          <p:nvPr/>
        </p:nvSpPr>
        <p:spPr>
          <a:xfrm>
            <a:off x="685800" y="1280160"/>
            <a:ext cx="2011680" cy="2011680"/>
          </a:xfrm>
          <a:prstGeom prst="ellipse">
            <a:avLst/>
          </a:prstGeom>
          <a:solidFill>
            <a:srgbClr val="EFF6FF"/>
          </a:solidFill>
          <a:ln w="508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85800" y="1600200"/>
            <a:ext cx="2011680" cy="274320"/>
          </a:xfrm>
          <a:prstGeom prst="rect">
            <a:avLst/>
          </a:prstGeom>
          <a:noFill/>
        </p:spPr>
        <p:txBody>
          <a:bodyPr wrap="none">
            <a:spAutoFit/>
          </a:bodyPr>
          <a:lstStyle/>
          <a:p>
            <a:pPr algn="ctr">
              <a:defRPr sz="1200" b="1">
                <a:solidFill>
                  <a:srgbClr val="475569"/>
                </a:solidFill>
              </a:defRPr>
            </a:pPr>
            <a:r>
              <a:t>TAM</a:t>
            </a:r>
          </a:p>
        </p:txBody>
      </p:sp>
      <p:sp>
        <p:nvSpPr>
          <p:cNvPr id="6" name="TextBox 5"/>
          <p:cNvSpPr txBox="1"/>
          <p:nvPr/>
        </p:nvSpPr>
        <p:spPr>
          <a:xfrm>
            <a:off x="685800" y="1874520"/>
            <a:ext cx="2011680" cy="457200"/>
          </a:xfrm>
          <a:prstGeom prst="rect">
            <a:avLst/>
          </a:prstGeom>
          <a:noFill/>
        </p:spPr>
        <p:txBody>
          <a:bodyPr wrap="none">
            <a:spAutoFit/>
          </a:bodyPr>
          <a:lstStyle/>
          <a:p>
            <a:pPr algn="ctr">
              <a:defRPr sz="2800" b="1">
                <a:solidFill>
                  <a:srgbClr val="2563EB"/>
                </a:solidFill>
              </a:defRPr>
            </a:pPr>
            <a:r>
              <a:t>$12B</a:t>
            </a:r>
          </a:p>
        </p:txBody>
      </p:sp>
      <p:sp>
        <p:nvSpPr>
          <p:cNvPr id="7" name="TextBox 6"/>
          <p:cNvSpPr txBox="1"/>
          <p:nvPr/>
        </p:nvSpPr>
        <p:spPr>
          <a:xfrm>
            <a:off x="685800" y="2377440"/>
            <a:ext cx="2011680" cy="365760"/>
          </a:xfrm>
          <a:prstGeom prst="rect">
            <a:avLst/>
          </a:prstGeom>
          <a:noFill/>
        </p:spPr>
        <p:txBody>
          <a:bodyPr wrap="none">
            <a:spAutoFit/>
          </a:bodyPr>
          <a:lstStyle/>
          <a:p>
            <a:pPr algn="ctr">
              <a:defRPr sz="900">
                <a:solidFill>
                  <a:srgbClr val="475569"/>
                </a:solidFill>
              </a:defRPr>
            </a:pPr>
            <a:r>
              <a:t>Global iPaaS</a:t>
            </a:r>
          </a:p>
        </p:txBody>
      </p:sp>
      <p:sp>
        <p:nvSpPr>
          <p:cNvPr id="8" name="Oval 7"/>
          <p:cNvSpPr/>
          <p:nvPr/>
        </p:nvSpPr>
        <p:spPr>
          <a:xfrm>
            <a:off x="3429000" y="1417320"/>
            <a:ext cx="1737360" cy="1737360"/>
          </a:xfrm>
          <a:prstGeom prst="ellipse">
            <a:avLst/>
          </a:prstGeom>
          <a:solidFill>
            <a:srgbClr val="EFF6FF"/>
          </a:solidFill>
          <a:ln w="50800">
            <a:solidFill>
              <a:srgbClr val="6366F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3429000" y="1737360"/>
            <a:ext cx="1737360" cy="274320"/>
          </a:xfrm>
          <a:prstGeom prst="rect">
            <a:avLst/>
          </a:prstGeom>
          <a:noFill/>
        </p:spPr>
        <p:txBody>
          <a:bodyPr wrap="none">
            <a:spAutoFit/>
          </a:bodyPr>
          <a:lstStyle/>
          <a:p>
            <a:pPr algn="ctr">
              <a:defRPr sz="1200" b="1">
                <a:solidFill>
                  <a:srgbClr val="475569"/>
                </a:solidFill>
              </a:defRPr>
            </a:pPr>
            <a:r>
              <a:t>SAM</a:t>
            </a:r>
          </a:p>
        </p:txBody>
      </p:sp>
      <p:sp>
        <p:nvSpPr>
          <p:cNvPr id="10" name="TextBox 9"/>
          <p:cNvSpPr txBox="1"/>
          <p:nvPr/>
        </p:nvSpPr>
        <p:spPr>
          <a:xfrm>
            <a:off x="3429000" y="2011680"/>
            <a:ext cx="1737360" cy="457200"/>
          </a:xfrm>
          <a:prstGeom prst="rect">
            <a:avLst/>
          </a:prstGeom>
          <a:noFill/>
        </p:spPr>
        <p:txBody>
          <a:bodyPr wrap="none">
            <a:spAutoFit/>
          </a:bodyPr>
          <a:lstStyle/>
          <a:p>
            <a:pPr algn="ctr">
              <a:defRPr sz="2800" b="1">
                <a:solidFill>
                  <a:srgbClr val="6366F1"/>
                </a:solidFill>
              </a:defRPr>
            </a:pPr>
            <a:r>
              <a:t>$3.2B</a:t>
            </a:r>
          </a:p>
        </p:txBody>
      </p:sp>
      <p:sp>
        <p:nvSpPr>
          <p:cNvPr id="11" name="TextBox 10"/>
          <p:cNvSpPr txBox="1"/>
          <p:nvPr/>
        </p:nvSpPr>
        <p:spPr>
          <a:xfrm>
            <a:off x="3429000" y="2514600"/>
            <a:ext cx="1737360" cy="365760"/>
          </a:xfrm>
          <a:prstGeom prst="rect">
            <a:avLst/>
          </a:prstGeom>
          <a:noFill/>
        </p:spPr>
        <p:txBody>
          <a:bodyPr wrap="none">
            <a:spAutoFit/>
          </a:bodyPr>
          <a:lstStyle/>
          <a:p>
            <a:pPr algn="ctr">
              <a:defRPr sz="900">
                <a:solidFill>
                  <a:srgbClr val="475569"/>
                </a:solidFill>
              </a:defRPr>
            </a:pPr>
            <a:r>
              <a:t>NetSuite + Mid-Market</a:t>
            </a:r>
          </a:p>
        </p:txBody>
      </p:sp>
      <p:sp>
        <p:nvSpPr>
          <p:cNvPr id="12" name="Oval 11"/>
          <p:cNvSpPr/>
          <p:nvPr/>
        </p:nvSpPr>
        <p:spPr>
          <a:xfrm>
            <a:off x="6172200" y="1554480"/>
            <a:ext cx="1463040" cy="1463040"/>
          </a:xfrm>
          <a:prstGeom prst="ellipse">
            <a:avLst/>
          </a:prstGeom>
          <a:solidFill>
            <a:srgbClr val="EFF6FF"/>
          </a:solidFill>
          <a:ln w="50800">
            <a:solidFill>
              <a:srgbClr val="9333E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172200" y="1874520"/>
            <a:ext cx="1463040" cy="274320"/>
          </a:xfrm>
          <a:prstGeom prst="rect">
            <a:avLst/>
          </a:prstGeom>
          <a:noFill/>
        </p:spPr>
        <p:txBody>
          <a:bodyPr wrap="none">
            <a:spAutoFit/>
          </a:bodyPr>
          <a:lstStyle/>
          <a:p>
            <a:pPr algn="ctr">
              <a:defRPr sz="1200" b="1">
                <a:solidFill>
                  <a:srgbClr val="475569"/>
                </a:solidFill>
              </a:defRPr>
            </a:pPr>
            <a:r>
              <a:t>SOM</a:t>
            </a:r>
          </a:p>
        </p:txBody>
      </p:sp>
      <p:sp>
        <p:nvSpPr>
          <p:cNvPr id="14" name="TextBox 13"/>
          <p:cNvSpPr txBox="1"/>
          <p:nvPr/>
        </p:nvSpPr>
        <p:spPr>
          <a:xfrm>
            <a:off x="6172200" y="2148840"/>
            <a:ext cx="1463040" cy="457200"/>
          </a:xfrm>
          <a:prstGeom prst="rect">
            <a:avLst/>
          </a:prstGeom>
          <a:noFill/>
        </p:spPr>
        <p:txBody>
          <a:bodyPr wrap="none">
            <a:spAutoFit/>
          </a:bodyPr>
          <a:lstStyle/>
          <a:p>
            <a:pPr algn="ctr">
              <a:defRPr sz="2800" b="1">
                <a:solidFill>
                  <a:srgbClr val="9333EA"/>
                </a:solidFill>
              </a:defRPr>
            </a:pPr>
            <a:r>
              <a:t>$800M</a:t>
            </a:r>
          </a:p>
        </p:txBody>
      </p:sp>
      <p:sp>
        <p:nvSpPr>
          <p:cNvPr id="15" name="TextBox 14"/>
          <p:cNvSpPr txBox="1"/>
          <p:nvPr/>
        </p:nvSpPr>
        <p:spPr>
          <a:xfrm>
            <a:off x="6172200" y="2651760"/>
            <a:ext cx="1463040" cy="365760"/>
          </a:xfrm>
          <a:prstGeom prst="rect">
            <a:avLst/>
          </a:prstGeom>
          <a:noFill/>
        </p:spPr>
        <p:txBody>
          <a:bodyPr wrap="none">
            <a:spAutoFit/>
          </a:bodyPr>
          <a:lstStyle/>
          <a:p>
            <a:pPr algn="ctr">
              <a:defRPr sz="900">
                <a:solidFill>
                  <a:srgbClr val="475569"/>
                </a:solidFill>
              </a:defRPr>
            </a:pPr>
            <a:r>
              <a:t>5-Year Target</a:t>
            </a:r>
          </a:p>
        </p:txBody>
      </p:sp>
      <p:sp>
        <p:nvSpPr>
          <p:cNvPr id="16" name="TextBox 15"/>
          <p:cNvSpPr txBox="1"/>
          <p:nvPr/>
        </p:nvSpPr>
        <p:spPr>
          <a:xfrm>
            <a:off x="457200" y="3931920"/>
            <a:ext cx="8229600" cy="365760"/>
          </a:xfrm>
          <a:prstGeom prst="rect">
            <a:avLst/>
          </a:prstGeom>
          <a:noFill/>
        </p:spPr>
        <p:txBody>
          <a:bodyPr wrap="none">
            <a:spAutoFit/>
          </a:bodyPr>
          <a:lstStyle/>
          <a:p>
            <a:pPr algn="ctr">
              <a:defRPr sz="1300" b="1">
                <a:solidFill>
                  <a:srgbClr val="475569"/>
                </a:solidFill>
              </a:defRPr>
            </a:pPr>
            <a:r>
              <a:t>40,000+ NetSuite customers | 6-12 month competitive window</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0584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548640"/>
          </a:xfrm>
          <a:prstGeom prst="rect">
            <a:avLst/>
          </a:prstGeom>
          <a:noFill/>
        </p:spPr>
        <p:txBody>
          <a:bodyPr wrap="none">
            <a:spAutoFit/>
          </a:bodyPr>
          <a:lstStyle/>
          <a:p>
            <a:pPr>
              <a:defRPr sz="3200" b="1">
                <a:solidFill>
                  <a:srgbClr val="FFFFFF"/>
                </a:solidFill>
              </a:defRPr>
            </a:pPr>
            <a:r>
              <a:t>Competitive Advantage</a:t>
            </a:r>
          </a:p>
        </p:txBody>
      </p:sp>
      <p:graphicFrame>
        <p:nvGraphicFramePr>
          <p:cNvPr id="4" name="Table 3"/>
          <p:cNvGraphicFramePr>
            <a:graphicFrameLocks noGrp="1"/>
          </p:cNvGraphicFramePr>
          <p:nvPr/>
        </p:nvGraphicFramePr>
        <p:xfrm>
          <a:off x="274320" y="1188720"/>
          <a:ext cx="8595360" cy="2926080"/>
        </p:xfrm>
        <a:graphic>
          <a:graphicData uri="http://schemas.openxmlformats.org/drawingml/2006/table">
            <a:tbl>
              <a:tblPr firstRow="1" bandRow="1">
                <a:tableStyleId>{5C22544A-7EE6-4342-B048-85BDC9FD1C3A}</a:tableStyleId>
              </a:tblPr>
              <a:tblGrid>
                <a:gridCol w="1719072"/>
                <a:gridCol w="1719072"/>
                <a:gridCol w="1719072"/>
                <a:gridCol w="1719072"/>
                <a:gridCol w="1719072"/>
              </a:tblGrid>
              <a:tr h="585216">
                <a:tc>
                  <a:txBody>
                    <a:bodyPr/>
                    <a:lstStyle/>
                    <a:p>
                      <a:pPr algn="ctr">
                        <a:defRPr b="1" sz="1300">
                          <a:solidFill>
                            <a:srgbClr val="FFFFFF"/>
                          </a:solidFill>
                        </a:defRPr>
                      </a:pPr>
                      <a:r>
                        <a:t>Feature</a:t>
                      </a:r>
                    </a:p>
                  </a:txBody>
                  <a:tcPr>
                    <a:solidFill>
                      <a:srgbClr val="1E293B"/>
                    </a:solidFill>
                  </a:tcPr>
                </a:tc>
                <a:tc>
                  <a:txBody>
                    <a:bodyPr/>
                    <a:lstStyle/>
                    <a:p>
                      <a:pPr algn="ctr">
                        <a:defRPr b="1" sz="1300">
                          <a:solidFill>
                            <a:srgbClr val="FFFFFF"/>
                          </a:solidFill>
                        </a:defRPr>
                      </a:pPr>
                      <a:r>
                        <a:t>Celigo</a:t>
                      </a:r>
                    </a:p>
                  </a:txBody>
                  <a:tcPr>
                    <a:solidFill>
                      <a:srgbClr val="1E293B"/>
                    </a:solidFill>
                  </a:tcPr>
                </a:tc>
                <a:tc>
                  <a:txBody>
                    <a:bodyPr/>
                    <a:lstStyle/>
                    <a:p>
                      <a:pPr algn="ctr">
                        <a:defRPr b="1" sz="1300">
                          <a:solidFill>
                            <a:srgbClr val="FFFFFF"/>
                          </a:solidFill>
                        </a:defRPr>
                      </a:pPr>
                      <a:r>
                        <a:t>Boomi</a:t>
                      </a:r>
                    </a:p>
                  </a:txBody>
                  <a:tcPr>
                    <a:solidFill>
                      <a:srgbClr val="1E293B"/>
                    </a:solidFill>
                  </a:tcPr>
                </a:tc>
                <a:tc>
                  <a:txBody>
                    <a:bodyPr/>
                    <a:lstStyle/>
                    <a:p>
                      <a:pPr algn="ctr">
                        <a:defRPr b="1" sz="1300">
                          <a:solidFill>
                            <a:srgbClr val="FFFFFF"/>
                          </a:solidFill>
                        </a:defRPr>
                      </a:pPr>
                      <a:r>
                        <a:t>MuleSoft</a:t>
                      </a:r>
                    </a:p>
                  </a:txBody>
                  <a:tcPr>
                    <a:solidFill>
                      <a:srgbClr val="1E293B"/>
                    </a:solidFill>
                  </a:tcPr>
                </a:tc>
                <a:tc>
                  <a:txBody>
                    <a:bodyPr/>
                    <a:lstStyle/>
                    <a:p>
                      <a:pPr algn="ctr">
                        <a:defRPr b="1" sz="1300">
                          <a:solidFill>
                            <a:srgbClr val="FFFFFF"/>
                          </a:solidFill>
                        </a:defRPr>
                      </a:pPr>
                      <a:r>
                        <a:t>Us</a:t>
                      </a:r>
                    </a:p>
                  </a:txBody>
                  <a:tcPr>
                    <a:solidFill>
                      <a:srgbClr val="2563EB"/>
                    </a:solidFill>
                  </a:tcPr>
                </a:tc>
              </a:tr>
              <a:tr h="585216">
                <a:tc>
                  <a:txBody>
                    <a:bodyPr/>
                    <a:lstStyle/>
                    <a:p>
                      <a:pPr algn="l">
                        <a:defRPr sz="1200" b="1">
                          <a:solidFill>
                            <a:srgbClr val="475569"/>
                          </a:solidFill>
                        </a:defRPr>
                      </a:pPr>
                      <a:r>
                        <a:t>AI Mapping</a:t>
                      </a:r>
                    </a:p>
                  </a:txBody>
                  <a:tcPr>
                    <a:solidFill>
                      <a:srgbClr val="FFFFFF"/>
                    </a:solidFill>
                  </a:tcPr>
                </a:tc>
                <a:tc>
                  <a:txBody>
                    <a:bodyPr/>
                    <a:lstStyle/>
                    <a:p>
                      <a:pPr algn="ctr">
                        <a:defRPr sz="1200" b="0">
                          <a:solidFill>
                            <a:srgbClr val="475569"/>
                          </a:solidFill>
                        </a:defRPr>
                      </a:pPr>
                      <a:r>
                        <a:t>Roadmap</a:t>
                      </a:r>
                    </a:p>
                  </a:txBody>
                  <a:tcPr>
                    <a:solidFill>
                      <a:srgbClr val="FFFFFF"/>
                    </a:solidFill>
                  </a:tcPr>
                </a:tc>
                <a:tc>
                  <a:txBody>
                    <a:bodyPr/>
                    <a:lstStyle/>
                    <a:p>
                      <a:pPr algn="ctr">
                        <a:defRPr sz="1200" b="0">
                          <a:solidFill>
                            <a:srgbClr val="475569"/>
                          </a:solidFill>
                        </a:defRPr>
                      </a:pPr>
                      <a:r>
                        <a:t>Roadmap</a:t>
                      </a:r>
                    </a:p>
                  </a:txBody>
                  <a:tcPr>
                    <a:solidFill>
                      <a:srgbClr val="FFFFFF"/>
                    </a:solidFill>
                  </a:tcPr>
                </a:tc>
                <a:tc>
                  <a:txBody>
                    <a:bodyPr/>
                    <a:lstStyle/>
                    <a:p>
                      <a:pPr algn="ctr">
                        <a:defRPr sz="1200" b="0">
                          <a:solidFill>
                            <a:srgbClr val="475569"/>
                          </a:solidFill>
                        </a:defRPr>
                      </a:pPr>
                      <a:r>
                        <a:t>Roadmap</a:t>
                      </a:r>
                    </a:p>
                  </a:txBody>
                  <a:tcPr>
                    <a:solidFill>
                      <a:srgbClr val="FFFFFF"/>
                    </a:solidFill>
                  </a:tcPr>
                </a:tc>
                <a:tc>
                  <a:txBody>
                    <a:bodyPr/>
                    <a:lstStyle/>
                    <a:p>
                      <a:pPr algn="ctr">
                        <a:defRPr sz="1200" b="1">
                          <a:solidFill>
                            <a:srgbClr val="2563EB"/>
                          </a:solidFill>
                        </a:defRPr>
                      </a:pPr>
                      <a:r>
                        <a:t>95% Live</a:t>
                      </a:r>
                    </a:p>
                  </a:txBody>
                  <a:tcPr>
                    <a:solidFill>
                      <a:srgbClr val="EFF6FF"/>
                    </a:solidFill>
                  </a:tcPr>
                </a:tc>
              </a:tr>
              <a:tr h="585216">
                <a:tc>
                  <a:txBody>
                    <a:bodyPr/>
                    <a:lstStyle/>
                    <a:p>
                      <a:pPr algn="l">
                        <a:defRPr sz="1200" b="1">
                          <a:solidFill>
                            <a:srgbClr val="475569"/>
                          </a:solidFill>
                        </a:defRPr>
                      </a:pPr>
                      <a:r>
                        <a:t>Integrated MDM</a:t>
                      </a:r>
                    </a:p>
                  </a:txBody>
                  <a:tcPr>
                    <a:solidFill>
                      <a:srgbClr val="FFFFFF"/>
                    </a:solidFill>
                  </a:tcPr>
                </a:tc>
                <a:tc>
                  <a:txBody>
                    <a:bodyPr/>
                    <a:lstStyle/>
                    <a:p>
                      <a:pPr algn="ctr">
                        <a:defRPr sz="1200" b="0">
                          <a:solidFill>
                            <a:srgbClr val="475569"/>
                          </a:solidFill>
                        </a:defRPr>
                      </a:pPr>
                      <a:r>
                        <a:t>No</a:t>
                      </a:r>
                    </a:p>
                  </a:txBody>
                  <a:tcPr>
                    <a:solidFill>
                      <a:srgbClr val="FFFFFF"/>
                    </a:solidFill>
                  </a:tcPr>
                </a:tc>
                <a:tc>
                  <a:txBody>
                    <a:bodyPr/>
                    <a:lstStyle/>
                    <a:p>
                      <a:pPr algn="ctr">
                        <a:defRPr sz="1200" b="0">
                          <a:solidFill>
                            <a:srgbClr val="475569"/>
                          </a:solidFill>
                        </a:defRPr>
                      </a:pPr>
                      <a:r>
                        <a:t>Separate</a:t>
                      </a:r>
                    </a:p>
                  </a:txBody>
                  <a:tcPr>
                    <a:solidFill>
                      <a:srgbClr val="FFFFFF"/>
                    </a:solidFill>
                  </a:tcPr>
                </a:tc>
                <a:tc>
                  <a:txBody>
                    <a:bodyPr/>
                    <a:lstStyle/>
                    <a:p>
                      <a:pPr algn="ctr">
                        <a:defRPr sz="1200" b="0">
                          <a:solidFill>
                            <a:srgbClr val="475569"/>
                          </a:solidFill>
                        </a:defRPr>
                      </a:pPr>
                      <a:r>
                        <a:t>Separate</a:t>
                      </a:r>
                    </a:p>
                  </a:txBody>
                  <a:tcPr>
                    <a:solidFill>
                      <a:srgbClr val="FFFFFF"/>
                    </a:solidFill>
                  </a:tcPr>
                </a:tc>
                <a:tc>
                  <a:txBody>
                    <a:bodyPr/>
                    <a:lstStyle/>
                    <a:p>
                      <a:pPr algn="ctr">
                        <a:defRPr sz="1200" b="1">
                          <a:solidFill>
                            <a:srgbClr val="2563EB"/>
                          </a:solidFill>
                        </a:defRPr>
                      </a:pPr>
                      <a:r>
                        <a:t>Built-in</a:t>
                      </a:r>
                    </a:p>
                  </a:txBody>
                  <a:tcPr>
                    <a:solidFill>
                      <a:srgbClr val="EFF6FF"/>
                    </a:solidFill>
                  </a:tcPr>
                </a:tc>
              </a:tr>
              <a:tr h="585216">
                <a:tc>
                  <a:txBody>
                    <a:bodyPr/>
                    <a:lstStyle/>
                    <a:p>
                      <a:pPr algn="l">
                        <a:defRPr sz="1200" b="1">
                          <a:solidFill>
                            <a:srgbClr val="475569"/>
                          </a:solidFill>
                        </a:defRPr>
                      </a:pPr>
                      <a:r>
                        <a:t>Embedded Sidecar</a:t>
                      </a:r>
                    </a:p>
                  </a:txBody>
                  <a:tcPr>
                    <a:solidFill>
                      <a:srgbClr val="FFFFFF"/>
                    </a:solidFill>
                  </a:tcPr>
                </a:tc>
                <a:tc>
                  <a:txBody>
                    <a:bodyPr/>
                    <a:lstStyle/>
                    <a:p>
                      <a:pPr algn="ctr">
                        <a:defRPr sz="1200" b="0">
                          <a:solidFill>
                            <a:srgbClr val="475569"/>
                          </a:solidFill>
                        </a:defRPr>
                      </a:pPr>
                      <a:r>
                        <a:t>No</a:t>
                      </a:r>
                    </a:p>
                  </a:txBody>
                  <a:tcPr>
                    <a:solidFill>
                      <a:srgbClr val="FFFFFF"/>
                    </a:solidFill>
                  </a:tcPr>
                </a:tc>
                <a:tc>
                  <a:txBody>
                    <a:bodyPr/>
                    <a:lstStyle/>
                    <a:p>
                      <a:pPr algn="ctr">
                        <a:defRPr sz="1200" b="0">
                          <a:solidFill>
                            <a:srgbClr val="475569"/>
                          </a:solidFill>
                        </a:defRPr>
                      </a:pPr>
                      <a:r>
                        <a:t>No</a:t>
                      </a:r>
                    </a:p>
                  </a:txBody>
                  <a:tcPr>
                    <a:solidFill>
                      <a:srgbClr val="FFFFFF"/>
                    </a:solidFill>
                  </a:tcPr>
                </a:tc>
                <a:tc>
                  <a:txBody>
                    <a:bodyPr/>
                    <a:lstStyle/>
                    <a:p>
                      <a:pPr algn="ctr">
                        <a:defRPr sz="1200" b="0">
                          <a:solidFill>
                            <a:srgbClr val="475569"/>
                          </a:solidFill>
                        </a:defRPr>
                      </a:pPr>
                      <a:r>
                        <a:t>No</a:t>
                      </a:r>
                    </a:p>
                  </a:txBody>
                  <a:tcPr>
                    <a:solidFill>
                      <a:srgbClr val="FFFFFF"/>
                    </a:solidFill>
                  </a:tcPr>
                </a:tc>
                <a:tc>
                  <a:txBody>
                    <a:bodyPr/>
                    <a:lstStyle/>
                    <a:p>
                      <a:pPr algn="ctr">
                        <a:defRPr sz="1200" b="1">
                          <a:solidFill>
                            <a:srgbClr val="2563EB"/>
                          </a:solidFill>
                        </a:defRPr>
                      </a:pPr>
                      <a:r>
                        <a:t>Included</a:t>
                      </a:r>
                    </a:p>
                  </a:txBody>
                  <a:tcPr>
                    <a:solidFill>
                      <a:srgbClr val="EFF6FF"/>
                    </a:solidFill>
                  </a:tcPr>
                </a:tc>
              </a:tr>
              <a:tr h="585216">
                <a:tc>
                  <a:txBody>
                    <a:bodyPr/>
                    <a:lstStyle/>
                    <a:p>
                      <a:pPr algn="l">
                        <a:defRPr sz="1200" b="1">
                          <a:solidFill>
                            <a:srgbClr val="475569"/>
                          </a:solidFill>
                        </a:defRPr>
                      </a:pPr>
                      <a:r>
                        <a:t>Price/Month</a:t>
                      </a:r>
                    </a:p>
                  </a:txBody>
                  <a:tcPr>
                    <a:solidFill>
                      <a:srgbClr val="FFFFFF"/>
                    </a:solidFill>
                  </a:tcPr>
                </a:tc>
                <a:tc>
                  <a:txBody>
                    <a:bodyPr/>
                    <a:lstStyle/>
                    <a:p>
                      <a:pPr algn="ctr">
                        <a:defRPr sz="1200" b="0">
                          <a:solidFill>
                            <a:srgbClr val="475569"/>
                          </a:solidFill>
                        </a:defRPr>
                      </a:pPr>
                      <a:r>
                        <a:t>$4-8K</a:t>
                      </a:r>
                    </a:p>
                  </a:txBody>
                  <a:tcPr>
                    <a:solidFill>
                      <a:srgbClr val="FFFFFF"/>
                    </a:solidFill>
                  </a:tcPr>
                </a:tc>
                <a:tc>
                  <a:txBody>
                    <a:bodyPr/>
                    <a:lstStyle/>
                    <a:p>
                      <a:pPr algn="ctr">
                        <a:defRPr sz="1200" b="0">
                          <a:solidFill>
                            <a:srgbClr val="475569"/>
                          </a:solidFill>
                        </a:defRPr>
                      </a:pPr>
                      <a:r>
                        <a:t>$8-12K</a:t>
                      </a:r>
                    </a:p>
                  </a:txBody>
                  <a:tcPr>
                    <a:solidFill>
                      <a:srgbClr val="FFFFFF"/>
                    </a:solidFill>
                  </a:tcPr>
                </a:tc>
                <a:tc>
                  <a:txBody>
                    <a:bodyPr/>
                    <a:lstStyle/>
                    <a:p>
                      <a:pPr algn="ctr">
                        <a:defRPr sz="1200" b="0">
                          <a:solidFill>
                            <a:srgbClr val="475569"/>
                          </a:solidFill>
                        </a:defRPr>
                      </a:pPr>
                      <a:r>
                        <a:t>$10-15K</a:t>
                      </a:r>
                    </a:p>
                  </a:txBody>
                  <a:tcPr>
                    <a:solidFill>
                      <a:srgbClr val="FFFFFF"/>
                    </a:solidFill>
                  </a:tcPr>
                </a:tc>
                <a:tc>
                  <a:txBody>
                    <a:bodyPr/>
                    <a:lstStyle/>
                    <a:p>
                      <a:pPr algn="ctr">
                        <a:defRPr sz="1200" b="1">
                          <a:solidFill>
                            <a:srgbClr val="2563EB"/>
                          </a:solidFill>
                        </a:defRPr>
                      </a:pPr>
                      <a:r>
                        <a:t>$2,495</a:t>
                      </a:r>
                    </a:p>
                  </a:txBody>
                  <a:tcPr>
                    <a:solidFill>
                      <a:srgbClr val="EFF6FF"/>
                    </a:solidFill>
                  </a:tcPr>
                </a:tc>
              </a:tr>
            </a:tbl>
          </a:graphicData>
        </a:graphic>
      </p:graphicFrame>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0584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548640"/>
          </a:xfrm>
          <a:prstGeom prst="rect">
            <a:avLst/>
          </a:prstGeom>
          <a:noFill/>
        </p:spPr>
        <p:txBody>
          <a:bodyPr wrap="none">
            <a:spAutoFit/>
          </a:bodyPr>
          <a:lstStyle/>
          <a:p>
            <a:pPr>
              <a:defRPr sz="3200" b="1">
                <a:solidFill>
                  <a:srgbClr val="FFFFFF"/>
                </a:solidFill>
              </a:defRPr>
            </a:pPr>
            <a:r>
              <a:t>Modern Enterprise Stack</a:t>
            </a:r>
          </a:p>
        </p:txBody>
      </p:sp>
      <p:sp>
        <p:nvSpPr>
          <p:cNvPr id="4" name="Rounded Rectangle 3"/>
          <p:cNvSpPr/>
          <p:nvPr/>
        </p:nvSpPr>
        <p:spPr>
          <a:xfrm>
            <a:off x="457200" y="1280160"/>
            <a:ext cx="3931920" cy="1463040"/>
          </a:xfrm>
          <a:prstGeom prst="roundRect">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1554480"/>
            <a:ext cx="548640" cy="548640"/>
          </a:xfrm>
          <a:prstGeom prst="rect">
            <a:avLst/>
          </a:prstGeom>
          <a:noFill/>
        </p:spPr>
        <p:txBody>
          <a:bodyPr wrap="none">
            <a:spAutoFit/>
          </a:bodyPr>
          <a:lstStyle/>
          <a:p>
            <a:pPr>
              <a:defRPr sz="3200"/>
            </a:pPr>
            <a:r>
              <a:t>🖥️</a:t>
            </a:r>
          </a:p>
        </p:txBody>
      </p:sp>
      <p:sp>
        <p:nvSpPr>
          <p:cNvPr id="6" name="TextBox 5"/>
          <p:cNvSpPr txBox="1"/>
          <p:nvPr/>
        </p:nvSpPr>
        <p:spPr>
          <a:xfrm>
            <a:off x="1280160" y="1508760"/>
            <a:ext cx="2926080" cy="365760"/>
          </a:xfrm>
          <a:prstGeom prst="rect">
            <a:avLst/>
          </a:prstGeom>
          <a:noFill/>
        </p:spPr>
        <p:txBody>
          <a:bodyPr wrap="none">
            <a:spAutoFit/>
          </a:bodyPr>
          <a:lstStyle/>
          <a:p>
            <a:pPr>
              <a:defRPr sz="1800" b="1">
                <a:solidFill>
                  <a:srgbClr val="2563EB"/>
                </a:solidFill>
              </a:defRPr>
            </a:pPr>
            <a:r>
              <a:t>Backend</a:t>
            </a:r>
          </a:p>
        </p:txBody>
      </p:sp>
      <p:sp>
        <p:nvSpPr>
          <p:cNvPr id="7" name="TextBox 6"/>
          <p:cNvSpPr txBox="1"/>
          <p:nvPr/>
        </p:nvSpPr>
        <p:spPr>
          <a:xfrm>
            <a:off x="1280160" y="1965960"/>
            <a:ext cx="2926080" cy="548640"/>
          </a:xfrm>
          <a:prstGeom prst="rect">
            <a:avLst/>
          </a:prstGeom>
          <a:noFill/>
        </p:spPr>
        <p:txBody>
          <a:bodyPr wrap="none">
            <a:spAutoFit/>
          </a:bodyPr>
          <a:lstStyle/>
          <a:p>
            <a:pPr>
              <a:defRPr sz="1400">
                <a:solidFill>
                  <a:srgbClr val="475569"/>
                </a:solidFill>
              </a:defRPr>
            </a:pPr>
            <a:r>
              <a:t>Node.js + TypeScript (Strict)</a:t>
            </a:r>
          </a:p>
        </p:txBody>
      </p:sp>
      <p:sp>
        <p:nvSpPr>
          <p:cNvPr id="8" name="Rounded Rectangle 7"/>
          <p:cNvSpPr/>
          <p:nvPr/>
        </p:nvSpPr>
        <p:spPr>
          <a:xfrm>
            <a:off x="4572000" y="1280160"/>
            <a:ext cx="3931920" cy="1463040"/>
          </a:xfrm>
          <a:prstGeom prst="roundRect">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754880" y="1554480"/>
            <a:ext cx="548640" cy="548640"/>
          </a:xfrm>
          <a:prstGeom prst="rect">
            <a:avLst/>
          </a:prstGeom>
          <a:noFill/>
        </p:spPr>
        <p:txBody>
          <a:bodyPr wrap="none">
            <a:spAutoFit/>
          </a:bodyPr>
          <a:lstStyle/>
          <a:p>
            <a:pPr>
              <a:defRPr sz="3200"/>
            </a:pPr>
            <a:r>
              <a:t>🎨</a:t>
            </a:r>
          </a:p>
        </p:txBody>
      </p:sp>
      <p:sp>
        <p:nvSpPr>
          <p:cNvPr id="10" name="TextBox 9"/>
          <p:cNvSpPr txBox="1"/>
          <p:nvPr/>
        </p:nvSpPr>
        <p:spPr>
          <a:xfrm>
            <a:off x="5394960" y="1508760"/>
            <a:ext cx="2926080" cy="365760"/>
          </a:xfrm>
          <a:prstGeom prst="rect">
            <a:avLst/>
          </a:prstGeom>
          <a:noFill/>
        </p:spPr>
        <p:txBody>
          <a:bodyPr wrap="none">
            <a:spAutoFit/>
          </a:bodyPr>
          <a:lstStyle/>
          <a:p>
            <a:pPr>
              <a:defRPr sz="1800" b="1">
                <a:solidFill>
                  <a:srgbClr val="2563EB"/>
                </a:solidFill>
              </a:defRPr>
            </a:pPr>
            <a:r>
              <a:t>Frontend</a:t>
            </a:r>
          </a:p>
        </p:txBody>
      </p:sp>
      <p:sp>
        <p:nvSpPr>
          <p:cNvPr id="11" name="TextBox 10"/>
          <p:cNvSpPr txBox="1"/>
          <p:nvPr/>
        </p:nvSpPr>
        <p:spPr>
          <a:xfrm>
            <a:off x="5394960" y="1965960"/>
            <a:ext cx="2926080" cy="548640"/>
          </a:xfrm>
          <a:prstGeom prst="rect">
            <a:avLst/>
          </a:prstGeom>
          <a:noFill/>
        </p:spPr>
        <p:txBody>
          <a:bodyPr wrap="none">
            <a:spAutoFit/>
          </a:bodyPr>
          <a:lstStyle/>
          <a:p>
            <a:pPr>
              <a:defRPr sz="1400">
                <a:solidFill>
                  <a:srgbClr val="475569"/>
                </a:solidFill>
              </a:defRPr>
            </a:pPr>
            <a:r>
              <a:t>Alpine.js + Tailwind CSS</a:t>
            </a:r>
          </a:p>
        </p:txBody>
      </p:sp>
      <p:sp>
        <p:nvSpPr>
          <p:cNvPr id="12" name="Rounded Rectangle 11"/>
          <p:cNvSpPr/>
          <p:nvPr/>
        </p:nvSpPr>
        <p:spPr>
          <a:xfrm>
            <a:off x="457200" y="3017520"/>
            <a:ext cx="3931920" cy="1463040"/>
          </a:xfrm>
          <a:prstGeom prst="roundRect">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3291840"/>
            <a:ext cx="548640" cy="548640"/>
          </a:xfrm>
          <a:prstGeom prst="rect">
            <a:avLst/>
          </a:prstGeom>
          <a:noFill/>
        </p:spPr>
        <p:txBody>
          <a:bodyPr wrap="none">
            <a:spAutoFit/>
          </a:bodyPr>
          <a:lstStyle/>
          <a:p>
            <a:pPr>
              <a:defRPr sz="3200"/>
            </a:pPr>
            <a:r>
              <a:t>🗄️</a:t>
            </a:r>
          </a:p>
        </p:txBody>
      </p:sp>
      <p:sp>
        <p:nvSpPr>
          <p:cNvPr id="14" name="TextBox 13"/>
          <p:cNvSpPr txBox="1"/>
          <p:nvPr/>
        </p:nvSpPr>
        <p:spPr>
          <a:xfrm>
            <a:off x="1280160" y="3246120"/>
            <a:ext cx="2926080" cy="365760"/>
          </a:xfrm>
          <a:prstGeom prst="rect">
            <a:avLst/>
          </a:prstGeom>
          <a:noFill/>
        </p:spPr>
        <p:txBody>
          <a:bodyPr wrap="none">
            <a:spAutoFit/>
          </a:bodyPr>
          <a:lstStyle/>
          <a:p>
            <a:pPr>
              <a:defRPr sz="1800" b="1">
                <a:solidFill>
                  <a:srgbClr val="2563EB"/>
                </a:solidFill>
              </a:defRPr>
            </a:pPr>
            <a:r>
              <a:t>Database</a:t>
            </a:r>
          </a:p>
        </p:txBody>
      </p:sp>
      <p:sp>
        <p:nvSpPr>
          <p:cNvPr id="15" name="TextBox 14"/>
          <p:cNvSpPr txBox="1"/>
          <p:nvPr/>
        </p:nvSpPr>
        <p:spPr>
          <a:xfrm>
            <a:off x="1280160" y="3703320"/>
            <a:ext cx="2926080" cy="548640"/>
          </a:xfrm>
          <a:prstGeom prst="rect">
            <a:avLst/>
          </a:prstGeom>
          <a:noFill/>
        </p:spPr>
        <p:txBody>
          <a:bodyPr wrap="none">
            <a:spAutoFit/>
          </a:bodyPr>
          <a:lstStyle/>
          <a:p>
            <a:pPr>
              <a:defRPr sz="1400">
                <a:solidFill>
                  <a:srgbClr val="475569"/>
                </a:solidFill>
              </a:defRPr>
            </a:pPr>
            <a:r>
              <a:t>SQLite (Dev) / PostgreSQL (Prod)</a:t>
            </a:r>
          </a:p>
        </p:txBody>
      </p:sp>
      <p:sp>
        <p:nvSpPr>
          <p:cNvPr id="16" name="Rounded Rectangle 15"/>
          <p:cNvSpPr/>
          <p:nvPr/>
        </p:nvSpPr>
        <p:spPr>
          <a:xfrm>
            <a:off x="4572000" y="3017520"/>
            <a:ext cx="3931920" cy="1463040"/>
          </a:xfrm>
          <a:prstGeom prst="roundRect">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754880" y="3291840"/>
            <a:ext cx="548640" cy="548640"/>
          </a:xfrm>
          <a:prstGeom prst="rect">
            <a:avLst/>
          </a:prstGeom>
          <a:noFill/>
        </p:spPr>
        <p:txBody>
          <a:bodyPr wrap="none">
            <a:spAutoFit/>
          </a:bodyPr>
          <a:lstStyle/>
          <a:p>
            <a:pPr>
              <a:defRPr sz="3200"/>
            </a:pPr>
            <a:r>
              <a:t>🤖</a:t>
            </a:r>
          </a:p>
        </p:txBody>
      </p:sp>
      <p:sp>
        <p:nvSpPr>
          <p:cNvPr id="18" name="TextBox 17"/>
          <p:cNvSpPr txBox="1"/>
          <p:nvPr/>
        </p:nvSpPr>
        <p:spPr>
          <a:xfrm>
            <a:off x="5394960" y="3246120"/>
            <a:ext cx="2926080" cy="365760"/>
          </a:xfrm>
          <a:prstGeom prst="rect">
            <a:avLst/>
          </a:prstGeom>
          <a:noFill/>
        </p:spPr>
        <p:txBody>
          <a:bodyPr wrap="none">
            <a:spAutoFit/>
          </a:bodyPr>
          <a:lstStyle/>
          <a:p>
            <a:pPr>
              <a:defRPr sz="1800" b="1">
                <a:solidFill>
                  <a:srgbClr val="2563EB"/>
                </a:solidFill>
              </a:defRPr>
            </a:pPr>
            <a:r>
              <a:t>AI Core</a:t>
            </a:r>
          </a:p>
        </p:txBody>
      </p:sp>
      <p:sp>
        <p:nvSpPr>
          <p:cNvPr id="19" name="TextBox 18"/>
          <p:cNvSpPr txBox="1"/>
          <p:nvPr/>
        </p:nvSpPr>
        <p:spPr>
          <a:xfrm>
            <a:off x="5394960" y="3703320"/>
            <a:ext cx="2926080" cy="548640"/>
          </a:xfrm>
          <a:prstGeom prst="rect">
            <a:avLst/>
          </a:prstGeom>
          <a:noFill/>
        </p:spPr>
        <p:txBody>
          <a:bodyPr wrap="none">
            <a:spAutoFit/>
          </a:bodyPr>
          <a:lstStyle/>
          <a:p>
            <a:pPr>
              <a:defRPr sz="1400">
                <a:solidFill>
                  <a:srgbClr val="475569"/>
                </a:solidFill>
              </a:defRPr>
            </a:pPr>
            <a:r>
              <a:t>OpenAI + Claude + LMStudio</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0584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548640"/>
          </a:xfrm>
          <a:prstGeom prst="rect">
            <a:avLst/>
          </a:prstGeom>
          <a:noFill/>
        </p:spPr>
        <p:txBody>
          <a:bodyPr wrap="none">
            <a:spAutoFit/>
          </a:bodyPr>
          <a:lstStyle/>
          <a:p>
            <a:pPr>
              <a:defRPr sz="3200" b="1">
                <a:solidFill>
                  <a:srgbClr val="FFFFFF"/>
                </a:solidFill>
              </a:defRPr>
            </a:pPr>
            <a:r>
              <a:t>Financial Projections</a:t>
            </a:r>
          </a:p>
        </p:txBody>
      </p:sp>
      <p:sp>
        <p:nvSpPr>
          <p:cNvPr id="4" name="Rounded Rectangle 3"/>
          <p:cNvSpPr/>
          <p:nvPr/>
        </p:nvSpPr>
        <p:spPr>
          <a:xfrm>
            <a:off x="457200" y="1280160"/>
            <a:ext cx="2697480" cy="182880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1417320"/>
            <a:ext cx="2697480" cy="365760"/>
          </a:xfrm>
          <a:prstGeom prst="rect">
            <a:avLst/>
          </a:prstGeom>
          <a:noFill/>
        </p:spPr>
        <p:txBody>
          <a:bodyPr wrap="none">
            <a:spAutoFit/>
          </a:bodyPr>
          <a:lstStyle/>
          <a:p>
            <a:pPr algn="ctr">
              <a:defRPr sz="1400" b="1">
                <a:solidFill>
                  <a:srgbClr val="475569"/>
                </a:solidFill>
              </a:defRPr>
            </a:pPr>
            <a:r>
              <a:t>Year 1</a:t>
            </a:r>
          </a:p>
        </p:txBody>
      </p:sp>
      <p:sp>
        <p:nvSpPr>
          <p:cNvPr id="6" name="TextBox 5"/>
          <p:cNvSpPr txBox="1"/>
          <p:nvPr/>
        </p:nvSpPr>
        <p:spPr>
          <a:xfrm>
            <a:off x="457200" y="1828800"/>
            <a:ext cx="2697480" cy="640080"/>
          </a:xfrm>
          <a:prstGeom prst="rect">
            <a:avLst/>
          </a:prstGeom>
          <a:noFill/>
        </p:spPr>
        <p:txBody>
          <a:bodyPr wrap="none">
            <a:spAutoFit/>
          </a:bodyPr>
          <a:lstStyle/>
          <a:p>
            <a:pPr algn="ctr">
              <a:defRPr sz="3200" b="1">
                <a:solidFill>
                  <a:srgbClr val="1E293B"/>
                </a:solidFill>
              </a:defRPr>
            </a:pPr>
            <a:r>
              <a:t>$2.3M</a:t>
            </a:r>
          </a:p>
        </p:txBody>
      </p:sp>
      <p:sp>
        <p:nvSpPr>
          <p:cNvPr id="7" name="Rounded Rectangle 6"/>
          <p:cNvSpPr/>
          <p:nvPr/>
        </p:nvSpPr>
        <p:spPr>
          <a:xfrm>
            <a:off x="3337560" y="1280160"/>
            <a:ext cx="2697480" cy="182880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337560" y="1417320"/>
            <a:ext cx="2697480" cy="365760"/>
          </a:xfrm>
          <a:prstGeom prst="rect">
            <a:avLst/>
          </a:prstGeom>
          <a:noFill/>
        </p:spPr>
        <p:txBody>
          <a:bodyPr wrap="none">
            <a:spAutoFit/>
          </a:bodyPr>
          <a:lstStyle/>
          <a:p>
            <a:pPr algn="ctr">
              <a:defRPr sz="1400" b="1">
                <a:solidFill>
                  <a:srgbClr val="475569"/>
                </a:solidFill>
              </a:defRPr>
            </a:pPr>
            <a:r>
              <a:t>Year 3</a:t>
            </a:r>
          </a:p>
        </p:txBody>
      </p:sp>
      <p:sp>
        <p:nvSpPr>
          <p:cNvPr id="9" name="TextBox 8"/>
          <p:cNvSpPr txBox="1"/>
          <p:nvPr/>
        </p:nvSpPr>
        <p:spPr>
          <a:xfrm>
            <a:off x="3337560" y="1828800"/>
            <a:ext cx="2697480" cy="640080"/>
          </a:xfrm>
          <a:prstGeom prst="rect">
            <a:avLst/>
          </a:prstGeom>
          <a:noFill/>
        </p:spPr>
        <p:txBody>
          <a:bodyPr wrap="none">
            <a:spAutoFit/>
          </a:bodyPr>
          <a:lstStyle/>
          <a:p>
            <a:pPr algn="ctr">
              <a:defRPr sz="3200" b="1">
                <a:solidFill>
                  <a:srgbClr val="1E293B"/>
                </a:solidFill>
              </a:defRPr>
            </a:pPr>
            <a:r>
              <a:t>$8.3M</a:t>
            </a:r>
          </a:p>
        </p:txBody>
      </p:sp>
      <p:sp>
        <p:nvSpPr>
          <p:cNvPr id="10" name="Rounded Rectangle 9"/>
          <p:cNvSpPr/>
          <p:nvPr/>
        </p:nvSpPr>
        <p:spPr>
          <a:xfrm>
            <a:off x="6217920" y="1280160"/>
            <a:ext cx="2697480" cy="1828800"/>
          </a:xfrm>
          <a:prstGeom prst="roundRect">
            <a:avLst/>
          </a:prstGeom>
          <a:solidFill>
            <a:srgbClr val="D1FAE5"/>
          </a:solidFill>
          <a:ln w="38100">
            <a:solidFill>
              <a:srgbClr val="10B98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217920" y="1417320"/>
            <a:ext cx="2697480" cy="365760"/>
          </a:xfrm>
          <a:prstGeom prst="rect">
            <a:avLst/>
          </a:prstGeom>
          <a:noFill/>
        </p:spPr>
        <p:txBody>
          <a:bodyPr wrap="none">
            <a:spAutoFit/>
          </a:bodyPr>
          <a:lstStyle/>
          <a:p>
            <a:pPr algn="ctr">
              <a:defRPr sz="1400" b="1">
                <a:solidFill>
                  <a:srgbClr val="475569"/>
                </a:solidFill>
              </a:defRPr>
            </a:pPr>
            <a:r>
              <a:t>Year 5</a:t>
            </a:r>
          </a:p>
        </p:txBody>
      </p:sp>
      <p:sp>
        <p:nvSpPr>
          <p:cNvPr id="12" name="TextBox 11"/>
          <p:cNvSpPr txBox="1"/>
          <p:nvPr/>
        </p:nvSpPr>
        <p:spPr>
          <a:xfrm>
            <a:off x="6217920" y="1828800"/>
            <a:ext cx="2697480" cy="640080"/>
          </a:xfrm>
          <a:prstGeom prst="rect">
            <a:avLst/>
          </a:prstGeom>
          <a:noFill/>
        </p:spPr>
        <p:txBody>
          <a:bodyPr wrap="none">
            <a:spAutoFit/>
          </a:bodyPr>
          <a:lstStyle/>
          <a:p>
            <a:pPr algn="ctr">
              <a:defRPr sz="3200" b="1">
                <a:solidFill>
                  <a:srgbClr val="10B981"/>
                </a:solidFill>
              </a:defRPr>
            </a:pPr>
            <a:r>
              <a:t>$35M</a:t>
            </a:r>
          </a:p>
        </p:txBody>
      </p:sp>
      <p:sp>
        <p:nvSpPr>
          <p:cNvPr id="13" name="TextBox 12"/>
          <p:cNvSpPr txBox="1"/>
          <p:nvPr/>
        </p:nvSpPr>
        <p:spPr>
          <a:xfrm>
            <a:off x="457200" y="3474720"/>
            <a:ext cx="8229600" cy="457200"/>
          </a:xfrm>
          <a:prstGeom prst="rect">
            <a:avLst/>
          </a:prstGeom>
          <a:noFill/>
        </p:spPr>
        <p:txBody>
          <a:bodyPr wrap="none">
            <a:spAutoFit/>
          </a:bodyPr>
          <a:lstStyle/>
          <a:p>
            <a:pPr algn="ctr">
              <a:defRPr sz="1400" b="1">
                <a:solidFill>
                  <a:srgbClr val="10B981"/>
                </a:solidFill>
              </a:defRPr>
            </a:pPr>
            <a:r>
              <a:t>📈 79% Gross Margins | 5:1 LTV:CAC | 6-Month Payback</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0584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548640"/>
          </a:xfrm>
          <a:prstGeom prst="rect">
            <a:avLst/>
          </a:prstGeom>
          <a:noFill/>
        </p:spPr>
        <p:txBody>
          <a:bodyPr wrap="none">
            <a:spAutoFit/>
          </a:bodyPr>
          <a:lstStyle/>
          <a:p>
            <a:pPr>
              <a:defRPr sz="3200" b="1">
                <a:solidFill>
                  <a:srgbClr val="FFFFFF"/>
                </a:solidFill>
              </a:defRPr>
            </a:pPr>
            <a:r>
              <a:t>Risk Mitigation Strategy</a:t>
            </a:r>
          </a:p>
        </p:txBody>
      </p:sp>
      <p:sp>
        <p:nvSpPr>
          <p:cNvPr id="4" name="Rounded Rectangle 3"/>
          <p:cNvSpPr/>
          <p:nvPr/>
        </p:nvSpPr>
        <p:spPr>
          <a:xfrm>
            <a:off x="274320" y="1188720"/>
            <a:ext cx="4114800" cy="1188720"/>
          </a:xfrm>
          <a:prstGeom prst="roundRect">
            <a:avLst/>
          </a:prstGeom>
          <a:solidFill>
            <a:srgbClr val="FFFFFF"/>
          </a:solidFill>
          <a:ln w="38100">
            <a:solidFill>
              <a:srgbClr val="F59E0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11480" y="1463040"/>
            <a:ext cx="457200" cy="457200"/>
          </a:xfrm>
          <a:prstGeom prst="rect">
            <a:avLst/>
          </a:prstGeom>
          <a:noFill/>
        </p:spPr>
        <p:txBody>
          <a:bodyPr wrap="none">
            <a:spAutoFit/>
          </a:bodyPr>
          <a:lstStyle/>
          <a:p>
            <a:pPr>
              <a:defRPr sz="2200"/>
            </a:pPr>
            <a:r>
              <a:t>🛡️</a:t>
            </a:r>
          </a:p>
        </p:txBody>
      </p:sp>
      <p:sp>
        <p:nvSpPr>
          <p:cNvPr id="6" name="TextBox 5"/>
          <p:cNvSpPr txBox="1"/>
          <p:nvPr/>
        </p:nvSpPr>
        <p:spPr>
          <a:xfrm>
            <a:off x="914400" y="1371600"/>
            <a:ext cx="3291840" cy="320040"/>
          </a:xfrm>
          <a:prstGeom prst="rect">
            <a:avLst/>
          </a:prstGeom>
          <a:noFill/>
        </p:spPr>
        <p:txBody>
          <a:bodyPr wrap="none">
            <a:spAutoFit/>
          </a:bodyPr>
          <a:lstStyle/>
          <a:p>
            <a:pPr>
              <a:defRPr sz="1400" b="1">
                <a:solidFill>
                  <a:srgbClr val="1E293B"/>
                </a:solidFill>
              </a:defRPr>
            </a:pPr>
            <a:r>
              <a:t>Competitive Catch-up</a:t>
            </a:r>
          </a:p>
        </p:txBody>
      </p:sp>
      <p:sp>
        <p:nvSpPr>
          <p:cNvPr id="7" name="TextBox 6"/>
          <p:cNvSpPr txBox="1"/>
          <p:nvPr/>
        </p:nvSpPr>
        <p:spPr>
          <a:xfrm>
            <a:off x="914400" y="1737360"/>
            <a:ext cx="3291840" cy="457200"/>
          </a:xfrm>
          <a:prstGeom prst="rect">
            <a:avLst/>
          </a:prstGeom>
          <a:noFill/>
        </p:spPr>
        <p:txBody>
          <a:bodyPr wrap="square">
            <a:spAutoFit/>
          </a:bodyPr>
          <a:lstStyle/>
          <a:p>
            <a:pPr>
              <a:defRPr sz="1100">
                <a:solidFill>
                  <a:srgbClr val="475569"/>
                </a:solidFill>
              </a:defRPr>
            </a:pPr>
            <a:r>
              <a:t>Build moat during window</a:t>
            </a:r>
          </a:p>
        </p:txBody>
      </p:sp>
      <p:sp>
        <p:nvSpPr>
          <p:cNvPr id="8" name="Rounded Rectangle 7"/>
          <p:cNvSpPr/>
          <p:nvPr/>
        </p:nvSpPr>
        <p:spPr>
          <a:xfrm>
            <a:off x="4572000" y="1188720"/>
            <a:ext cx="4114800" cy="1188720"/>
          </a:xfrm>
          <a:prstGeom prst="roundRect">
            <a:avLst/>
          </a:prstGeom>
          <a:solidFill>
            <a:srgbClr val="FFFFFF"/>
          </a:solidFill>
          <a:ln w="38100">
            <a:solidFill>
              <a:srgbClr val="F59E0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709160" y="1463040"/>
            <a:ext cx="457200" cy="457200"/>
          </a:xfrm>
          <a:prstGeom prst="rect">
            <a:avLst/>
          </a:prstGeom>
          <a:noFill/>
        </p:spPr>
        <p:txBody>
          <a:bodyPr wrap="none">
            <a:spAutoFit/>
          </a:bodyPr>
          <a:lstStyle/>
          <a:p>
            <a:pPr>
              <a:defRPr sz="2200"/>
            </a:pPr>
            <a:r>
              <a:t>🛡️</a:t>
            </a:r>
          </a:p>
        </p:txBody>
      </p:sp>
      <p:sp>
        <p:nvSpPr>
          <p:cNvPr id="10" name="TextBox 9"/>
          <p:cNvSpPr txBox="1"/>
          <p:nvPr/>
        </p:nvSpPr>
        <p:spPr>
          <a:xfrm>
            <a:off x="5212080" y="1371600"/>
            <a:ext cx="3291840" cy="320040"/>
          </a:xfrm>
          <a:prstGeom prst="rect">
            <a:avLst/>
          </a:prstGeom>
          <a:noFill/>
        </p:spPr>
        <p:txBody>
          <a:bodyPr wrap="none">
            <a:spAutoFit/>
          </a:bodyPr>
          <a:lstStyle/>
          <a:p>
            <a:pPr>
              <a:defRPr sz="1400" b="1">
                <a:solidFill>
                  <a:srgbClr val="1E293B"/>
                </a:solidFill>
              </a:defRPr>
            </a:pPr>
            <a:r>
              <a:t>AI Accuracy Plateau</a:t>
            </a:r>
          </a:p>
        </p:txBody>
      </p:sp>
      <p:sp>
        <p:nvSpPr>
          <p:cNvPr id="11" name="TextBox 10"/>
          <p:cNvSpPr txBox="1"/>
          <p:nvPr/>
        </p:nvSpPr>
        <p:spPr>
          <a:xfrm>
            <a:off x="5212080" y="1737360"/>
            <a:ext cx="3291840" cy="457200"/>
          </a:xfrm>
          <a:prstGeom prst="rect">
            <a:avLst/>
          </a:prstGeom>
          <a:noFill/>
        </p:spPr>
        <p:txBody>
          <a:bodyPr wrap="square">
            <a:spAutoFit/>
          </a:bodyPr>
          <a:lstStyle/>
          <a:p>
            <a:pPr>
              <a:defRPr sz="1100">
                <a:solidFill>
                  <a:srgbClr val="475569"/>
                </a:solidFill>
              </a:defRPr>
            </a:pPr>
            <a:r>
              <a:t>95% is viable</a:t>
            </a:r>
          </a:p>
        </p:txBody>
      </p:sp>
      <p:sp>
        <p:nvSpPr>
          <p:cNvPr id="12" name="Rounded Rectangle 11"/>
          <p:cNvSpPr/>
          <p:nvPr/>
        </p:nvSpPr>
        <p:spPr>
          <a:xfrm>
            <a:off x="274320" y="2651760"/>
            <a:ext cx="4114800" cy="1188720"/>
          </a:xfrm>
          <a:prstGeom prst="roundRect">
            <a:avLst/>
          </a:prstGeom>
          <a:solidFill>
            <a:srgbClr val="FFFFFF"/>
          </a:solidFill>
          <a:ln w="38100">
            <a:solidFill>
              <a:srgbClr val="F59E0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11480" y="2926080"/>
            <a:ext cx="457200" cy="457200"/>
          </a:xfrm>
          <a:prstGeom prst="rect">
            <a:avLst/>
          </a:prstGeom>
          <a:noFill/>
        </p:spPr>
        <p:txBody>
          <a:bodyPr wrap="none">
            <a:spAutoFit/>
          </a:bodyPr>
          <a:lstStyle/>
          <a:p>
            <a:pPr>
              <a:defRPr sz="2200"/>
            </a:pPr>
            <a:r>
              <a:t>🛡️</a:t>
            </a:r>
          </a:p>
        </p:txBody>
      </p:sp>
      <p:sp>
        <p:nvSpPr>
          <p:cNvPr id="14" name="TextBox 13"/>
          <p:cNvSpPr txBox="1"/>
          <p:nvPr/>
        </p:nvSpPr>
        <p:spPr>
          <a:xfrm>
            <a:off x="914400" y="2834640"/>
            <a:ext cx="3291840" cy="320040"/>
          </a:xfrm>
          <a:prstGeom prst="rect">
            <a:avLst/>
          </a:prstGeom>
          <a:noFill/>
        </p:spPr>
        <p:txBody>
          <a:bodyPr wrap="none">
            <a:spAutoFit/>
          </a:bodyPr>
          <a:lstStyle/>
          <a:p>
            <a:pPr>
              <a:defRPr sz="1400" b="1">
                <a:solidFill>
                  <a:srgbClr val="1E293B"/>
                </a:solidFill>
              </a:defRPr>
            </a:pPr>
            <a:r>
              <a:t>Higher CAC</a:t>
            </a:r>
          </a:p>
        </p:txBody>
      </p:sp>
      <p:sp>
        <p:nvSpPr>
          <p:cNvPr id="15" name="TextBox 14"/>
          <p:cNvSpPr txBox="1"/>
          <p:nvPr/>
        </p:nvSpPr>
        <p:spPr>
          <a:xfrm>
            <a:off x="914400" y="3200400"/>
            <a:ext cx="3291840" cy="457200"/>
          </a:xfrm>
          <a:prstGeom prst="rect">
            <a:avLst/>
          </a:prstGeom>
          <a:noFill/>
        </p:spPr>
        <p:txBody>
          <a:bodyPr wrap="square">
            <a:spAutoFit/>
          </a:bodyPr>
          <a:lstStyle/>
          <a:p>
            <a:pPr>
              <a:defRPr sz="1100">
                <a:solidFill>
                  <a:srgbClr val="475569"/>
                </a:solidFill>
              </a:defRPr>
            </a:pPr>
            <a:r>
              <a:t>Partner Network</a:t>
            </a:r>
          </a:p>
        </p:txBody>
      </p:sp>
      <p:sp>
        <p:nvSpPr>
          <p:cNvPr id="16" name="Rounded Rectangle 15"/>
          <p:cNvSpPr/>
          <p:nvPr/>
        </p:nvSpPr>
        <p:spPr>
          <a:xfrm>
            <a:off x="4572000" y="2651760"/>
            <a:ext cx="4114800" cy="1188720"/>
          </a:xfrm>
          <a:prstGeom prst="roundRect">
            <a:avLst/>
          </a:prstGeom>
          <a:solidFill>
            <a:srgbClr val="FFFFFF"/>
          </a:solidFill>
          <a:ln w="38100">
            <a:solidFill>
              <a:srgbClr val="F59E0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709160" y="2926080"/>
            <a:ext cx="457200" cy="457200"/>
          </a:xfrm>
          <a:prstGeom prst="rect">
            <a:avLst/>
          </a:prstGeom>
          <a:noFill/>
        </p:spPr>
        <p:txBody>
          <a:bodyPr wrap="none">
            <a:spAutoFit/>
          </a:bodyPr>
          <a:lstStyle/>
          <a:p>
            <a:pPr>
              <a:defRPr sz="2200"/>
            </a:pPr>
            <a:r>
              <a:t>🛡️</a:t>
            </a:r>
          </a:p>
        </p:txBody>
      </p:sp>
      <p:sp>
        <p:nvSpPr>
          <p:cNvPr id="18" name="TextBox 17"/>
          <p:cNvSpPr txBox="1"/>
          <p:nvPr/>
        </p:nvSpPr>
        <p:spPr>
          <a:xfrm>
            <a:off x="5212080" y="2834640"/>
            <a:ext cx="3291840" cy="320040"/>
          </a:xfrm>
          <a:prstGeom prst="rect">
            <a:avLst/>
          </a:prstGeom>
          <a:noFill/>
        </p:spPr>
        <p:txBody>
          <a:bodyPr wrap="none">
            <a:spAutoFit/>
          </a:bodyPr>
          <a:lstStyle/>
          <a:p>
            <a:pPr>
              <a:defRPr sz="1400" b="1">
                <a:solidFill>
                  <a:srgbClr val="1E293B"/>
                </a:solidFill>
              </a:defRPr>
            </a:pPr>
            <a:r>
              <a:t>Platform Risk</a:t>
            </a:r>
          </a:p>
        </p:txBody>
      </p:sp>
      <p:sp>
        <p:nvSpPr>
          <p:cNvPr id="19" name="TextBox 18"/>
          <p:cNvSpPr txBox="1"/>
          <p:nvPr/>
        </p:nvSpPr>
        <p:spPr>
          <a:xfrm>
            <a:off x="5212080" y="3200400"/>
            <a:ext cx="3291840" cy="457200"/>
          </a:xfrm>
          <a:prstGeom prst="rect">
            <a:avLst/>
          </a:prstGeom>
          <a:noFill/>
        </p:spPr>
        <p:txBody>
          <a:bodyPr wrap="square">
            <a:spAutoFit/>
          </a:bodyPr>
          <a:lstStyle/>
          <a:p>
            <a:pPr>
              <a:defRPr sz="1100">
                <a:solidFill>
                  <a:srgbClr val="475569"/>
                </a:solidFill>
              </a:defRPr>
            </a:pPr>
            <a:r>
              <a:t>Multi-provider + IaC</a:t>
            </a:r>
          </a:p>
        </p:txBody>
      </p:sp>
      <p:sp>
        <p:nvSpPr>
          <p:cNvPr id="20" name="Rounded Rectangle 19"/>
          <p:cNvSpPr/>
          <p:nvPr/>
        </p:nvSpPr>
        <p:spPr>
          <a:xfrm>
            <a:off x="2514600" y="4114800"/>
            <a:ext cx="4114800" cy="457200"/>
          </a:xfrm>
          <a:prstGeom prst="roundRect">
            <a:avLst/>
          </a:prstGeom>
          <a:solidFill>
            <a:srgbClr val="10B9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2514600" y="4160520"/>
            <a:ext cx="4114800" cy="365760"/>
          </a:xfrm>
          <a:prstGeom prst="rect">
            <a:avLst/>
          </a:prstGeom>
          <a:noFill/>
        </p:spPr>
        <p:txBody>
          <a:bodyPr wrap="none">
            <a:spAutoFit/>
          </a:bodyPr>
          <a:lstStyle/>
          <a:p>
            <a:pPr algn="ctr">
              <a:defRPr sz="1600" b="1">
                <a:solidFill>
                  <a:srgbClr val="FFFFFF"/>
                </a:solidFill>
              </a:defRPr>
            </a:pPr>
            <a:r>
              <a:t>Risk Profile: Medium-Low</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0584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548640"/>
          </a:xfrm>
          <a:prstGeom prst="rect">
            <a:avLst/>
          </a:prstGeom>
          <a:noFill/>
        </p:spPr>
        <p:txBody>
          <a:bodyPr wrap="none">
            <a:spAutoFit/>
          </a:bodyPr>
          <a:lstStyle/>
          <a:p>
            <a:pPr>
              <a:defRPr sz="3200" b="1">
                <a:solidFill>
                  <a:srgbClr val="FFFFFF"/>
                </a:solidFill>
              </a:defRPr>
            </a:pPr>
            <a:r>
              <a:t>Next Steps</a:t>
            </a:r>
          </a:p>
        </p:txBody>
      </p:sp>
      <p:sp>
        <p:nvSpPr>
          <p:cNvPr id="4" name="Oval 3"/>
          <p:cNvSpPr/>
          <p:nvPr/>
        </p:nvSpPr>
        <p:spPr>
          <a:xfrm>
            <a:off x="548640" y="1188720"/>
            <a:ext cx="502920" cy="502920"/>
          </a:xfrm>
          <a:prstGeom prst="ellipse">
            <a:avLst/>
          </a:prstGeom>
          <a:solidFill>
            <a:srgbClr val="2563EB"/>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280160"/>
            <a:ext cx="502920" cy="320040"/>
          </a:xfrm>
          <a:prstGeom prst="rect">
            <a:avLst/>
          </a:prstGeom>
          <a:noFill/>
        </p:spPr>
        <p:txBody>
          <a:bodyPr wrap="none">
            <a:spAutoFit/>
          </a:bodyPr>
          <a:lstStyle/>
          <a:p>
            <a:pPr algn="ctr">
              <a:defRPr sz="1800" b="1">
                <a:solidFill>
                  <a:srgbClr val="FFFFFF"/>
                </a:solidFill>
              </a:defRPr>
            </a:pPr>
            <a:r>
              <a:t>1</a:t>
            </a:r>
          </a:p>
        </p:txBody>
      </p:sp>
      <p:sp>
        <p:nvSpPr>
          <p:cNvPr id="6" name="Rounded Rectangle 5"/>
          <p:cNvSpPr/>
          <p:nvPr/>
        </p:nvSpPr>
        <p:spPr>
          <a:xfrm>
            <a:off x="1280160" y="1143000"/>
            <a:ext cx="7132320" cy="640080"/>
          </a:xfrm>
          <a:prstGeom prst="roundRect">
            <a:avLst/>
          </a:prstGeom>
          <a:solidFill>
            <a:srgbClr val="FFFFFF"/>
          </a:solidFill>
          <a:ln w="127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463040" y="1234440"/>
            <a:ext cx="1828800" cy="320040"/>
          </a:xfrm>
          <a:prstGeom prst="rect">
            <a:avLst/>
          </a:prstGeom>
          <a:noFill/>
        </p:spPr>
        <p:txBody>
          <a:bodyPr wrap="none">
            <a:spAutoFit/>
          </a:bodyPr>
          <a:lstStyle/>
          <a:p>
            <a:pPr>
              <a:defRPr sz="1100" b="1">
                <a:solidFill>
                  <a:srgbClr val="2563EB"/>
                </a:solidFill>
              </a:defRPr>
            </a:pPr>
            <a:r>
              <a:t>Week 1</a:t>
            </a:r>
          </a:p>
        </p:txBody>
      </p:sp>
      <p:sp>
        <p:nvSpPr>
          <p:cNvPr id="8" name="TextBox 7"/>
          <p:cNvSpPr txBox="1"/>
          <p:nvPr/>
        </p:nvSpPr>
        <p:spPr>
          <a:xfrm>
            <a:off x="3474720" y="1280160"/>
            <a:ext cx="4754880" cy="411480"/>
          </a:xfrm>
          <a:prstGeom prst="rect">
            <a:avLst/>
          </a:prstGeom>
          <a:noFill/>
        </p:spPr>
        <p:txBody>
          <a:bodyPr wrap="none">
            <a:spAutoFit/>
          </a:bodyPr>
          <a:lstStyle/>
          <a:p>
            <a:pPr>
              <a:defRPr sz="1400" b="1">
                <a:solidFill>
                  <a:srgbClr val="1E293B"/>
                </a:solidFill>
              </a:defRPr>
            </a:pPr>
            <a:r>
              <a:t>Leadership decision on pilot</a:t>
            </a:r>
          </a:p>
        </p:txBody>
      </p:sp>
      <p:sp>
        <p:nvSpPr>
          <p:cNvPr id="9" name="Oval 8"/>
          <p:cNvSpPr/>
          <p:nvPr/>
        </p:nvSpPr>
        <p:spPr>
          <a:xfrm>
            <a:off x="548640" y="2148840"/>
            <a:ext cx="502920" cy="502920"/>
          </a:xfrm>
          <a:prstGeom prst="ellipse">
            <a:avLst/>
          </a:prstGeom>
          <a:solidFill>
            <a:srgbClr val="2563EB"/>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48640" y="2240280"/>
            <a:ext cx="502920" cy="320040"/>
          </a:xfrm>
          <a:prstGeom prst="rect">
            <a:avLst/>
          </a:prstGeom>
          <a:noFill/>
        </p:spPr>
        <p:txBody>
          <a:bodyPr wrap="none">
            <a:spAutoFit/>
          </a:bodyPr>
          <a:lstStyle/>
          <a:p>
            <a:pPr algn="ctr">
              <a:defRPr sz="1800" b="1">
                <a:solidFill>
                  <a:srgbClr val="FFFFFF"/>
                </a:solidFill>
              </a:defRPr>
            </a:pPr>
            <a:r>
              <a:t>2</a:t>
            </a:r>
          </a:p>
        </p:txBody>
      </p:sp>
      <p:sp>
        <p:nvSpPr>
          <p:cNvPr id="11" name="Rounded Rectangle 10"/>
          <p:cNvSpPr/>
          <p:nvPr/>
        </p:nvSpPr>
        <p:spPr>
          <a:xfrm>
            <a:off x="1280160" y="2103120"/>
            <a:ext cx="7132320" cy="640080"/>
          </a:xfrm>
          <a:prstGeom prst="roundRect">
            <a:avLst/>
          </a:prstGeom>
          <a:solidFill>
            <a:srgbClr val="FFFFFF"/>
          </a:solidFill>
          <a:ln w="127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1463040" y="2194560"/>
            <a:ext cx="1828800" cy="320040"/>
          </a:xfrm>
          <a:prstGeom prst="rect">
            <a:avLst/>
          </a:prstGeom>
          <a:noFill/>
        </p:spPr>
        <p:txBody>
          <a:bodyPr wrap="none">
            <a:spAutoFit/>
          </a:bodyPr>
          <a:lstStyle/>
          <a:p>
            <a:pPr>
              <a:defRPr sz="1100" b="1">
                <a:solidFill>
                  <a:srgbClr val="2563EB"/>
                </a:solidFill>
              </a:defRPr>
            </a:pPr>
            <a:r>
              <a:t>Months 1-3</a:t>
            </a:r>
          </a:p>
        </p:txBody>
      </p:sp>
      <p:sp>
        <p:nvSpPr>
          <p:cNvPr id="13" name="TextBox 12"/>
          <p:cNvSpPr txBox="1"/>
          <p:nvPr/>
        </p:nvSpPr>
        <p:spPr>
          <a:xfrm>
            <a:off x="3474720" y="2240280"/>
            <a:ext cx="4754880" cy="411480"/>
          </a:xfrm>
          <a:prstGeom prst="rect">
            <a:avLst/>
          </a:prstGeom>
          <a:noFill/>
        </p:spPr>
        <p:txBody>
          <a:bodyPr wrap="none">
            <a:spAutoFit/>
          </a:bodyPr>
          <a:lstStyle/>
          <a:p>
            <a:pPr>
              <a:defRPr sz="1400" b="1">
                <a:solidFill>
                  <a:srgbClr val="1E293B"/>
                </a:solidFill>
              </a:defRPr>
            </a:pPr>
            <a:r>
              <a:t>5-10 client pilot to prove ROI</a:t>
            </a:r>
          </a:p>
        </p:txBody>
      </p:sp>
      <p:sp>
        <p:nvSpPr>
          <p:cNvPr id="14" name="Oval 13"/>
          <p:cNvSpPr/>
          <p:nvPr/>
        </p:nvSpPr>
        <p:spPr>
          <a:xfrm>
            <a:off x="548640" y="3108960"/>
            <a:ext cx="502920" cy="502920"/>
          </a:xfrm>
          <a:prstGeom prst="ellipse">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48640" y="3200400"/>
            <a:ext cx="502920" cy="320040"/>
          </a:xfrm>
          <a:prstGeom prst="rect">
            <a:avLst/>
          </a:prstGeom>
          <a:noFill/>
        </p:spPr>
        <p:txBody>
          <a:bodyPr wrap="none">
            <a:spAutoFit/>
          </a:bodyPr>
          <a:lstStyle/>
          <a:p>
            <a:pPr algn="ctr">
              <a:defRPr sz="1800" b="1">
                <a:solidFill>
                  <a:srgbClr val="94A3B8"/>
                </a:solidFill>
              </a:defRPr>
            </a:pPr>
            <a:r>
              <a:t>3</a:t>
            </a:r>
          </a:p>
        </p:txBody>
      </p:sp>
      <p:sp>
        <p:nvSpPr>
          <p:cNvPr id="16" name="Rounded Rectangle 15"/>
          <p:cNvSpPr/>
          <p:nvPr/>
        </p:nvSpPr>
        <p:spPr>
          <a:xfrm>
            <a:off x="1280160" y="3063240"/>
            <a:ext cx="7132320" cy="6400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463040" y="3154680"/>
            <a:ext cx="1828800" cy="320040"/>
          </a:xfrm>
          <a:prstGeom prst="rect">
            <a:avLst/>
          </a:prstGeom>
          <a:noFill/>
        </p:spPr>
        <p:txBody>
          <a:bodyPr wrap="none">
            <a:spAutoFit/>
          </a:bodyPr>
          <a:lstStyle/>
          <a:p>
            <a:pPr>
              <a:defRPr sz="1100" b="1">
                <a:solidFill>
                  <a:srgbClr val="2563EB"/>
                </a:solidFill>
              </a:defRPr>
            </a:pPr>
            <a:r>
              <a:t>Month 4</a:t>
            </a:r>
          </a:p>
        </p:txBody>
      </p:sp>
      <p:sp>
        <p:nvSpPr>
          <p:cNvPr id="18" name="TextBox 17"/>
          <p:cNvSpPr txBox="1"/>
          <p:nvPr/>
        </p:nvSpPr>
        <p:spPr>
          <a:xfrm>
            <a:off x="3474720" y="3200400"/>
            <a:ext cx="4754880" cy="411480"/>
          </a:xfrm>
          <a:prstGeom prst="rect">
            <a:avLst/>
          </a:prstGeom>
          <a:noFill/>
        </p:spPr>
        <p:txBody>
          <a:bodyPr wrap="none">
            <a:spAutoFit/>
          </a:bodyPr>
          <a:lstStyle/>
          <a:p>
            <a:pPr>
              <a:defRPr sz="1400" b="1">
                <a:solidFill>
                  <a:srgbClr val="1E293B"/>
                </a:solidFill>
              </a:defRPr>
            </a:pPr>
            <a:r>
              <a:t>Go/No-Go decision</a:t>
            </a:r>
          </a:p>
        </p:txBody>
      </p:sp>
      <p:sp>
        <p:nvSpPr>
          <p:cNvPr id="19" name="Oval 18"/>
          <p:cNvSpPr/>
          <p:nvPr/>
        </p:nvSpPr>
        <p:spPr>
          <a:xfrm>
            <a:off x="548640" y="4069080"/>
            <a:ext cx="502920" cy="502920"/>
          </a:xfrm>
          <a:prstGeom prst="ellipse">
            <a:avLst/>
          </a:prstGeom>
          <a:solidFill>
            <a:srgbClr val="FFFFFF"/>
          </a:solidFill>
          <a:ln w="254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48640" y="4160520"/>
            <a:ext cx="502920" cy="320040"/>
          </a:xfrm>
          <a:prstGeom prst="rect">
            <a:avLst/>
          </a:prstGeom>
          <a:noFill/>
        </p:spPr>
        <p:txBody>
          <a:bodyPr wrap="none">
            <a:spAutoFit/>
          </a:bodyPr>
          <a:lstStyle/>
          <a:p>
            <a:pPr algn="ctr">
              <a:defRPr sz="1800" b="1">
                <a:solidFill>
                  <a:srgbClr val="94A3B8"/>
                </a:solidFill>
              </a:defRPr>
            </a:pPr>
            <a:r>
              <a:t>4</a:t>
            </a:r>
          </a:p>
        </p:txBody>
      </p:sp>
      <p:sp>
        <p:nvSpPr>
          <p:cNvPr id="21" name="Rounded Rectangle 20"/>
          <p:cNvSpPr/>
          <p:nvPr/>
        </p:nvSpPr>
        <p:spPr>
          <a:xfrm>
            <a:off x="1280160" y="4023360"/>
            <a:ext cx="7132320" cy="640080"/>
          </a:xfrm>
          <a:prstGeom prst="roundRect">
            <a:avLst/>
          </a:prstGeom>
          <a:solidFill>
            <a:srgbClr val="FFFFFF"/>
          </a:solidFill>
          <a:ln w="12700">
            <a:solidFill>
              <a:srgbClr val="94A3B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463040" y="4114800"/>
            <a:ext cx="1828800" cy="320040"/>
          </a:xfrm>
          <a:prstGeom prst="rect">
            <a:avLst/>
          </a:prstGeom>
          <a:noFill/>
        </p:spPr>
        <p:txBody>
          <a:bodyPr wrap="none">
            <a:spAutoFit/>
          </a:bodyPr>
          <a:lstStyle/>
          <a:p>
            <a:pPr>
              <a:defRPr sz="1100" b="1">
                <a:solidFill>
                  <a:srgbClr val="2563EB"/>
                </a:solidFill>
              </a:defRPr>
            </a:pPr>
            <a:r>
              <a:t>Months 5-12</a:t>
            </a:r>
          </a:p>
        </p:txBody>
      </p:sp>
      <p:sp>
        <p:nvSpPr>
          <p:cNvPr id="23" name="TextBox 22"/>
          <p:cNvSpPr txBox="1"/>
          <p:nvPr/>
        </p:nvSpPr>
        <p:spPr>
          <a:xfrm>
            <a:off x="3474720" y="4160520"/>
            <a:ext cx="4754880" cy="411480"/>
          </a:xfrm>
          <a:prstGeom prst="rect">
            <a:avLst/>
          </a:prstGeom>
          <a:noFill/>
        </p:spPr>
        <p:txBody>
          <a:bodyPr wrap="none">
            <a:spAutoFit/>
          </a:bodyPr>
          <a:lstStyle/>
          <a:p>
            <a:pPr>
              <a:defRPr sz="1400" b="1">
                <a:solidFill>
                  <a:srgbClr val="1E293B"/>
                </a:solidFill>
              </a:defRPr>
            </a:pPr>
            <a:r>
              <a:t>Scale to 60+ customers</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ounded Rectangle 1"/>
          <p:cNvSpPr/>
          <p:nvPr/>
        </p:nvSpPr>
        <p:spPr>
          <a:xfrm>
            <a:off x="457200" y="457200"/>
            <a:ext cx="8229600" cy="1828800"/>
          </a:xfrm>
          <a:prstGeom prst="roundRect">
            <a:avLst/>
          </a:prstGeom>
          <a:solidFill>
            <a:srgbClr val="1D4E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822960"/>
            <a:ext cx="8229600" cy="822960"/>
          </a:xfrm>
          <a:prstGeom prst="rect">
            <a:avLst/>
          </a:prstGeom>
          <a:noFill/>
        </p:spPr>
        <p:txBody>
          <a:bodyPr wrap="none">
            <a:spAutoFit/>
          </a:bodyPr>
          <a:lstStyle/>
          <a:p>
            <a:pPr algn="ctr">
              <a:defRPr sz="4400" b="1">
                <a:solidFill>
                  <a:srgbClr val="FFFFFF"/>
                </a:solidFill>
              </a:defRPr>
            </a:pPr>
            <a:r>
              <a:t>$50-75K Pilot Investment</a:t>
            </a:r>
          </a:p>
        </p:txBody>
      </p:sp>
      <p:sp>
        <p:nvSpPr>
          <p:cNvPr id="4" name="TextBox 3"/>
          <p:cNvSpPr txBox="1"/>
          <p:nvPr/>
        </p:nvSpPr>
        <p:spPr>
          <a:xfrm>
            <a:off x="457200" y="1645920"/>
            <a:ext cx="8229600" cy="457200"/>
          </a:xfrm>
          <a:prstGeom prst="rect">
            <a:avLst/>
          </a:prstGeom>
          <a:noFill/>
        </p:spPr>
        <p:txBody>
          <a:bodyPr wrap="none">
            <a:spAutoFit/>
          </a:bodyPr>
          <a:lstStyle/>
          <a:p>
            <a:pPr algn="ctr">
              <a:defRPr sz="1600">
                <a:solidFill>
                  <a:srgbClr val="BFDBFE"/>
                </a:solidFill>
              </a:defRPr>
            </a:pPr>
            <a:r>
              <a:t>Fully funded 3-month pilot</a:t>
            </a:r>
          </a:p>
        </p:txBody>
      </p:sp>
      <p:sp>
        <p:nvSpPr>
          <p:cNvPr id="5" name="Rounded Rectangle 4"/>
          <p:cNvSpPr/>
          <p:nvPr/>
        </p:nvSpPr>
        <p:spPr>
          <a:xfrm>
            <a:off x="457200" y="2560320"/>
            <a:ext cx="2697480" cy="1188720"/>
          </a:xfrm>
          <a:prstGeom prst="roundRect">
            <a:avLst/>
          </a:prstGeom>
          <a:solidFill>
            <a:srgbClr val="FFFFFF"/>
          </a:solidFill>
          <a:ln w="38100">
            <a:solidFill>
              <a:srgbClr val="6366F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2697480"/>
            <a:ext cx="2697480" cy="365760"/>
          </a:xfrm>
          <a:prstGeom prst="rect">
            <a:avLst/>
          </a:prstGeom>
          <a:noFill/>
        </p:spPr>
        <p:txBody>
          <a:bodyPr wrap="none">
            <a:spAutoFit/>
          </a:bodyPr>
          <a:lstStyle/>
          <a:p>
            <a:pPr algn="ctr">
              <a:defRPr sz="1600" b="1">
                <a:solidFill>
                  <a:srgbClr val="6366F1"/>
                </a:solidFill>
              </a:defRPr>
            </a:pPr>
            <a:r>
              <a:t>Low Risk</a:t>
            </a:r>
          </a:p>
        </p:txBody>
      </p:sp>
      <p:sp>
        <p:nvSpPr>
          <p:cNvPr id="7" name="TextBox 6"/>
          <p:cNvSpPr txBox="1"/>
          <p:nvPr/>
        </p:nvSpPr>
        <p:spPr>
          <a:xfrm>
            <a:off x="457200" y="3108960"/>
            <a:ext cx="2697480" cy="365760"/>
          </a:xfrm>
          <a:prstGeom prst="rect">
            <a:avLst/>
          </a:prstGeom>
          <a:noFill/>
        </p:spPr>
        <p:txBody>
          <a:bodyPr wrap="none">
            <a:spAutoFit/>
          </a:bodyPr>
          <a:lstStyle/>
          <a:p>
            <a:pPr algn="ctr">
              <a:defRPr sz="1200">
                <a:solidFill>
                  <a:srgbClr val="475569"/>
                </a:solidFill>
              </a:defRPr>
            </a:pPr>
            <a:r>
              <a:t>Pilot Only</a:t>
            </a:r>
          </a:p>
        </p:txBody>
      </p:sp>
      <p:sp>
        <p:nvSpPr>
          <p:cNvPr id="8" name="Rounded Rectangle 7"/>
          <p:cNvSpPr/>
          <p:nvPr/>
        </p:nvSpPr>
        <p:spPr>
          <a:xfrm>
            <a:off x="3337560" y="2560320"/>
            <a:ext cx="2697480" cy="1188720"/>
          </a:xfrm>
          <a:prstGeom prst="roundRect">
            <a:avLst/>
          </a:prstGeom>
          <a:solidFill>
            <a:srgbClr val="FFFFFF"/>
          </a:solidFill>
          <a:ln w="38100">
            <a:solidFill>
              <a:srgbClr val="6366F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3337560" y="2697480"/>
            <a:ext cx="2697480" cy="365760"/>
          </a:xfrm>
          <a:prstGeom prst="rect">
            <a:avLst/>
          </a:prstGeom>
          <a:noFill/>
        </p:spPr>
        <p:txBody>
          <a:bodyPr wrap="none">
            <a:spAutoFit/>
          </a:bodyPr>
          <a:lstStyle/>
          <a:p>
            <a:pPr algn="ctr">
              <a:defRPr sz="1600" b="1">
                <a:solidFill>
                  <a:srgbClr val="6366F1"/>
                </a:solidFill>
              </a:defRPr>
            </a:pPr>
            <a:r>
              <a:t>High Reward</a:t>
            </a:r>
          </a:p>
        </p:txBody>
      </p:sp>
      <p:sp>
        <p:nvSpPr>
          <p:cNvPr id="10" name="TextBox 9"/>
          <p:cNvSpPr txBox="1"/>
          <p:nvPr/>
        </p:nvSpPr>
        <p:spPr>
          <a:xfrm>
            <a:off x="3337560" y="3108960"/>
            <a:ext cx="2697480" cy="365760"/>
          </a:xfrm>
          <a:prstGeom prst="rect">
            <a:avLst/>
          </a:prstGeom>
          <a:noFill/>
        </p:spPr>
        <p:txBody>
          <a:bodyPr wrap="none">
            <a:spAutoFit/>
          </a:bodyPr>
          <a:lstStyle/>
          <a:p>
            <a:pPr algn="ctr">
              <a:defRPr sz="1200">
                <a:solidFill>
                  <a:srgbClr val="475569"/>
                </a:solidFill>
              </a:defRPr>
            </a:pPr>
            <a:r>
              <a:t>25-157% ROI</a:t>
            </a:r>
          </a:p>
        </p:txBody>
      </p:sp>
      <p:sp>
        <p:nvSpPr>
          <p:cNvPr id="11" name="Rounded Rectangle 10"/>
          <p:cNvSpPr/>
          <p:nvPr/>
        </p:nvSpPr>
        <p:spPr>
          <a:xfrm>
            <a:off x="6217920" y="2560320"/>
            <a:ext cx="2697480" cy="1188720"/>
          </a:xfrm>
          <a:prstGeom prst="roundRect">
            <a:avLst/>
          </a:prstGeom>
          <a:solidFill>
            <a:srgbClr val="FFFFFF"/>
          </a:solidFill>
          <a:ln w="38100">
            <a:solidFill>
              <a:srgbClr val="6366F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217920" y="2697480"/>
            <a:ext cx="2697480" cy="365760"/>
          </a:xfrm>
          <a:prstGeom prst="rect">
            <a:avLst/>
          </a:prstGeom>
          <a:noFill/>
        </p:spPr>
        <p:txBody>
          <a:bodyPr wrap="none">
            <a:spAutoFit/>
          </a:bodyPr>
          <a:lstStyle/>
          <a:p>
            <a:pPr algn="ctr">
              <a:defRPr sz="1600" b="1">
                <a:solidFill>
                  <a:srgbClr val="6366F1"/>
                </a:solidFill>
              </a:defRPr>
            </a:pPr>
            <a:r>
              <a:t>Right Time</a:t>
            </a:r>
          </a:p>
        </p:txBody>
      </p:sp>
      <p:sp>
        <p:nvSpPr>
          <p:cNvPr id="13" name="TextBox 12"/>
          <p:cNvSpPr txBox="1"/>
          <p:nvPr/>
        </p:nvSpPr>
        <p:spPr>
          <a:xfrm>
            <a:off x="6217920" y="3108960"/>
            <a:ext cx="2697480" cy="365760"/>
          </a:xfrm>
          <a:prstGeom prst="rect">
            <a:avLst/>
          </a:prstGeom>
          <a:noFill/>
        </p:spPr>
        <p:txBody>
          <a:bodyPr wrap="none">
            <a:spAutoFit/>
          </a:bodyPr>
          <a:lstStyle/>
          <a:p>
            <a:pPr algn="ctr">
              <a:defRPr sz="1200">
                <a:solidFill>
                  <a:srgbClr val="475569"/>
                </a:solidFill>
              </a:defRPr>
            </a:pPr>
            <a:r>
              <a:t>Window Open</a:t>
            </a:r>
          </a:p>
        </p:txBody>
      </p:sp>
      <p:sp>
        <p:nvSpPr>
          <p:cNvPr id="14" name="TextBox 13"/>
          <p:cNvSpPr txBox="1"/>
          <p:nvPr/>
        </p:nvSpPr>
        <p:spPr>
          <a:xfrm>
            <a:off x="457200" y="4023360"/>
            <a:ext cx="8229600" cy="548640"/>
          </a:xfrm>
          <a:prstGeom prst="rect">
            <a:avLst/>
          </a:prstGeom>
          <a:noFill/>
        </p:spPr>
        <p:txBody>
          <a:bodyPr wrap="none">
            <a:spAutoFit/>
          </a:bodyPr>
          <a:lstStyle/>
          <a:p>
            <a:pPr algn="ctr">
              <a:defRPr sz="1800" b="1" i="1">
                <a:solidFill>
                  <a:srgbClr val="1E293B"/>
                </a:solidFill>
              </a:defRPr>
            </a:pPr>
            <a:r>
              <a:t>"Does Squire want to lead, or follow?"</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AI-Powered Field Mapping</a:t>
            </a:r>
          </a:p>
        </p:txBody>
      </p:sp>
      <p:sp>
        <p:nvSpPr>
          <p:cNvPr id="4" name="Rounded Rectangle 3"/>
          <p:cNvSpPr/>
          <p:nvPr/>
        </p:nvSpPr>
        <p:spPr>
          <a:xfrm>
            <a:off x="457200" y="1234440"/>
            <a:ext cx="3657600" cy="411480"/>
          </a:xfrm>
          <a:prstGeom prst="roundRect">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280160"/>
            <a:ext cx="3474720" cy="320040"/>
          </a:xfrm>
          <a:prstGeom prst="rect">
            <a:avLst/>
          </a:prstGeom>
          <a:noFill/>
        </p:spPr>
        <p:txBody>
          <a:bodyPr wrap="none">
            <a:spAutoFit/>
          </a:bodyPr>
          <a:lstStyle/>
          <a:p>
            <a:pPr>
              <a:defRPr sz="1400" b="1">
                <a:solidFill>
                  <a:srgbClr val="2563EB"/>
                </a:solidFill>
              </a:defRPr>
            </a:pPr>
            <a:r>
              <a:t>95-99% Accuracy</a:t>
            </a:r>
          </a:p>
        </p:txBody>
      </p:sp>
      <p:sp>
        <p:nvSpPr>
          <p:cNvPr id="6" name="Oval 5"/>
          <p:cNvSpPr/>
          <p:nvPr/>
        </p:nvSpPr>
        <p:spPr>
          <a:xfrm>
            <a:off x="457200" y="17830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828800"/>
            <a:ext cx="365760" cy="274320"/>
          </a:xfrm>
          <a:prstGeom prst="rect">
            <a:avLst/>
          </a:prstGeom>
          <a:noFill/>
        </p:spPr>
        <p:txBody>
          <a:bodyPr wrap="none">
            <a:spAutoFit/>
          </a:bodyPr>
          <a:lstStyle/>
          <a:p>
            <a:pPr algn="ctr">
              <a:defRPr sz="1600">
                <a:solidFill>
                  <a:srgbClr val="FFFFFF"/>
                </a:solidFill>
              </a:defRPr>
            </a:pPr>
            <a:r>
              <a:t>✓</a:t>
            </a:r>
          </a:p>
        </p:txBody>
      </p:sp>
      <p:sp>
        <p:nvSpPr>
          <p:cNvPr id="8" name="TextBox 7"/>
          <p:cNvSpPr txBox="1"/>
          <p:nvPr/>
        </p:nvSpPr>
        <p:spPr>
          <a:xfrm>
            <a:off x="1005840" y="1783080"/>
            <a:ext cx="7589520" cy="548640"/>
          </a:xfrm>
          <a:prstGeom prst="rect">
            <a:avLst/>
          </a:prstGeom>
          <a:noFill/>
        </p:spPr>
        <p:txBody>
          <a:bodyPr wrap="square">
            <a:spAutoFit/>
          </a:bodyPr>
          <a:lstStyle/>
          <a:p>
            <a:pPr>
              <a:defRPr sz="1800">
                <a:solidFill>
                  <a:srgbClr val="475569"/>
                </a:solidFill>
              </a:defRPr>
            </a:pPr>
            <a:r>
              <a:t>Few-shot learning with advanced type inference</a:t>
            </a:r>
          </a:p>
        </p:txBody>
      </p:sp>
      <p:sp>
        <p:nvSpPr>
          <p:cNvPr id="9" name="Oval 8"/>
          <p:cNvSpPr/>
          <p:nvPr/>
        </p:nvSpPr>
        <p:spPr>
          <a:xfrm>
            <a:off x="457200" y="24688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14600"/>
            <a:ext cx="365760" cy="274320"/>
          </a:xfrm>
          <a:prstGeom prst="rect">
            <a:avLst/>
          </a:prstGeom>
          <a:noFill/>
        </p:spPr>
        <p:txBody>
          <a:bodyPr wrap="none">
            <a:spAutoFit/>
          </a:bodyPr>
          <a:lstStyle/>
          <a:p>
            <a:pPr algn="ctr">
              <a:defRPr sz="1600">
                <a:solidFill>
                  <a:srgbClr val="FFFFFF"/>
                </a:solidFill>
              </a:defRPr>
            </a:pPr>
            <a:r>
              <a:t>✓</a:t>
            </a:r>
          </a:p>
        </p:txBody>
      </p:sp>
      <p:sp>
        <p:nvSpPr>
          <p:cNvPr id="11" name="TextBox 10"/>
          <p:cNvSpPr txBox="1"/>
          <p:nvPr/>
        </p:nvSpPr>
        <p:spPr>
          <a:xfrm>
            <a:off x="1005840" y="2468880"/>
            <a:ext cx="7589520" cy="548640"/>
          </a:xfrm>
          <a:prstGeom prst="rect">
            <a:avLst/>
          </a:prstGeom>
          <a:noFill/>
        </p:spPr>
        <p:txBody>
          <a:bodyPr wrap="square">
            <a:spAutoFit/>
          </a:bodyPr>
          <a:lstStyle/>
          <a:p>
            <a:pPr>
              <a:defRPr sz="1800">
                <a:solidFill>
                  <a:srgbClr val="475569"/>
                </a:solidFill>
              </a:defRPr>
            </a:pPr>
            <a:r>
              <a:t>4-layer semantic validation including mock data</a:t>
            </a:r>
          </a:p>
        </p:txBody>
      </p:sp>
      <p:sp>
        <p:nvSpPr>
          <p:cNvPr id="12" name="Oval 11"/>
          <p:cNvSpPr/>
          <p:nvPr/>
        </p:nvSpPr>
        <p:spPr>
          <a:xfrm>
            <a:off x="457200" y="31546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3200400"/>
            <a:ext cx="365760" cy="274320"/>
          </a:xfrm>
          <a:prstGeom prst="rect">
            <a:avLst/>
          </a:prstGeom>
          <a:noFill/>
        </p:spPr>
        <p:txBody>
          <a:bodyPr wrap="none">
            <a:spAutoFit/>
          </a:bodyPr>
          <a:lstStyle/>
          <a:p>
            <a:pPr algn="ctr">
              <a:defRPr sz="1600">
                <a:solidFill>
                  <a:srgbClr val="FFFFFF"/>
                </a:solidFill>
              </a:defRPr>
            </a:pPr>
            <a:r>
              <a:t>✓</a:t>
            </a:r>
          </a:p>
        </p:txBody>
      </p:sp>
      <p:sp>
        <p:nvSpPr>
          <p:cNvPr id="14" name="TextBox 13"/>
          <p:cNvSpPr txBox="1"/>
          <p:nvPr/>
        </p:nvSpPr>
        <p:spPr>
          <a:xfrm>
            <a:off x="1005840" y="3154680"/>
            <a:ext cx="7589520" cy="548640"/>
          </a:xfrm>
          <a:prstGeom prst="rect">
            <a:avLst/>
          </a:prstGeom>
          <a:noFill/>
        </p:spPr>
        <p:txBody>
          <a:bodyPr wrap="square">
            <a:spAutoFit/>
          </a:bodyPr>
          <a:lstStyle/>
          <a:p>
            <a:pPr>
              <a:defRPr sz="1800">
                <a:solidFill>
                  <a:srgbClr val="475569"/>
                </a:solidFill>
              </a:defRPr>
            </a:pPr>
            <a:r>
              <a:t>Multi-provider consensus (+15% accuracy boost)</a:t>
            </a:r>
          </a:p>
        </p:txBody>
      </p:sp>
      <p:sp>
        <p:nvSpPr>
          <p:cNvPr id="15" name="Oval 14"/>
          <p:cNvSpPr/>
          <p:nvPr/>
        </p:nvSpPr>
        <p:spPr>
          <a:xfrm>
            <a:off x="457200" y="38404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7200" y="3886200"/>
            <a:ext cx="365760" cy="274320"/>
          </a:xfrm>
          <a:prstGeom prst="rect">
            <a:avLst/>
          </a:prstGeom>
          <a:noFill/>
        </p:spPr>
        <p:txBody>
          <a:bodyPr wrap="none">
            <a:spAutoFit/>
          </a:bodyPr>
          <a:lstStyle/>
          <a:p>
            <a:pPr algn="ctr">
              <a:defRPr sz="1600">
                <a:solidFill>
                  <a:srgbClr val="FFFFFF"/>
                </a:solidFill>
              </a:defRPr>
            </a:pPr>
            <a:r>
              <a:t>✓</a:t>
            </a:r>
          </a:p>
        </p:txBody>
      </p:sp>
      <p:sp>
        <p:nvSpPr>
          <p:cNvPr id="17" name="TextBox 16"/>
          <p:cNvSpPr txBox="1"/>
          <p:nvPr/>
        </p:nvSpPr>
        <p:spPr>
          <a:xfrm>
            <a:off x="1005840" y="3840480"/>
            <a:ext cx="7589520" cy="548640"/>
          </a:xfrm>
          <a:prstGeom prst="rect">
            <a:avLst/>
          </a:prstGeom>
          <a:noFill/>
        </p:spPr>
        <p:txBody>
          <a:bodyPr wrap="square">
            <a:spAutoFit/>
          </a:bodyPr>
          <a:lstStyle/>
          <a:p>
            <a:pPr>
              <a:defRPr sz="1800">
                <a:solidFill>
                  <a:srgbClr val="475569"/>
                </a:solidFill>
              </a:defRPr>
            </a:pPr>
            <a:r>
              <a:t>RAG knowledge base that learns from every mapping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Golden Record MDM</a:t>
            </a:r>
          </a:p>
        </p:txBody>
      </p:sp>
      <p:sp>
        <p:nvSpPr>
          <p:cNvPr id="4" name="Rounded Rectangle 3"/>
          <p:cNvSpPr/>
          <p:nvPr/>
        </p:nvSpPr>
        <p:spPr>
          <a:xfrm>
            <a:off x="457200" y="1234440"/>
            <a:ext cx="3657600" cy="411480"/>
          </a:xfrm>
          <a:prstGeom prst="roundRect">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280160"/>
            <a:ext cx="3474720" cy="320040"/>
          </a:xfrm>
          <a:prstGeom prst="rect">
            <a:avLst/>
          </a:prstGeom>
          <a:noFill/>
        </p:spPr>
        <p:txBody>
          <a:bodyPr wrap="none">
            <a:spAutoFit/>
          </a:bodyPr>
          <a:lstStyle/>
          <a:p>
            <a:pPr>
              <a:defRPr sz="1400" b="1">
                <a:solidFill>
                  <a:srgbClr val="2563EB"/>
                </a:solidFill>
              </a:defRPr>
            </a:pPr>
            <a:r>
              <a:t>v3.4.0 - Enterprise Core</a:t>
            </a:r>
          </a:p>
        </p:txBody>
      </p:sp>
      <p:sp>
        <p:nvSpPr>
          <p:cNvPr id="6" name="Oval 5"/>
          <p:cNvSpPr/>
          <p:nvPr/>
        </p:nvSpPr>
        <p:spPr>
          <a:xfrm>
            <a:off x="457200" y="17830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828800"/>
            <a:ext cx="365760" cy="274320"/>
          </a:xfrm>
          <a:prstGeom prst="rect">
            <a:avLst/>
          </a:prstGeom>
          <a:noFill/>
        </p:spPr>
        <p:txBody>
          <a:bodyPr wrap="none">
            <a:spAutoFit/>
          </a:bodyPr>
          <a:lstStyle/>
          <a:p>
            <a:pPr algn="ctr">
              <a:defRPr sz="1600">
                <a:solidFill>
                  <a:srgbClr val="FFFFFF"/>
                </a:solidFill>
              </a:defRPr>
            </a:pPr>
            <a:r>
              <a:t>✓</a:t>
            </a:r>
          </a:p>
        </p:txBody>
      </p:sp>
      <p:sp>
        <p:nvSpPr>
          <p:cNvPr id="8" name="TextBox 7"/>
          <p:cNvSpPr txBox="1"/>
          <p:nvPr/>
        </p:nvSpPr>
        <p:spPr>
          <a:xfrm>
            <a:off x="1005840" y="1783080"/>
            <a:ext cx="7589520" cy="548640"/>
          </a:xfrm>
          <a:prstGeom prst="rect">
            <a:avLst/>
          </a:prstGeom>
          <a:noFill/>
        </p:spPr>
        <p:txBody>
          <a:bodyPr wrap="square">
            <a:spAutoFit/>
          </a:bodyPr>
          <a:lstStyle/>
          <a:p>
            <a:pPr>
              <a:defRPr sz="1800">
                <a:solidFill>
                  <a:srgbClr val="475569"/>
                </a:solidFill>
              </a:defRPr>
            </a:pPr>
            <a:r>
              <a:t>Entity matching with fuzzy logic &amp; AI</a:t>
            </a:r>
          </a:p>
        </p:txBody>
      </p:sp>
      <p:sp>
        <p:nvSpPr>
          <p:cNvPr id="9" name="Oval 8"/>
          <p:cNvSpPr/>
          <p:nvPr/>
        </p:nvSpPr>
        <p:spPr>
          <a:xfrm>
            <a:off x="457200" y="24688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14600"/>
            <a:ext cx="365760" cy="274320"/>
          </a:xfrm>
          <a:prstGeom prst="rect">
            <a:avLst/>
          </a:prstGeom>
          <a:noFill/>
        </p:spPr>
        <p:txBody>
          <a:bodyPr wrap="none">
            <a:spAutoFit/>
          </a:bodyPr>
          <a:lstStyle/>
          <a:p>
            <a:pPr algn="ctr">
              <a:defRPr sz="1600">
                <a:solidFill>
                  <a:srgbClr val="FFFFFF"/>
                </a:solidFill>
              </a:defRPr>
            </a:pPr>
            <a:r>
              <a:t>✓</a:t>
            </a:r>
          </a:p>
        </p:txBody>
      </p:sp>
      <p:sp>
        <p:nvSpPr>
          <p:cNvPr id="11" name="TextBox 10"/>
          <p:cNvSpPr txBox="1"/>
          <p:nvPr/>
        </p:nvSpPr>
        <p:spPr>
          <a:xfrm>
            <a:off x="1005840" y="2468880"/>
            <a:ext cx="7589520" cy="548640"/>
          </a:xfrm>
          <a:prstGeom prst="rect">
            <a:avLst/>
          </a:prstGeom>
          <a:noFill/>
        </p:spPr>
        <p:txBody>
          <a:bodyPr wrap="square">
            <a:spAutoFit/>
          </a:bodyPr>
          <a:lstStyle/>
          <a:p>
            <a:pPr>
              <a:defRPr sz="1800">
                <a:solidFill>
                  <a:srgbClr val="475569"/>
                </a:solidFill>
              </a:defRPr>
            </a:pPr>
            <a:r>
              <a:t>Complex scenario resolution engine</a:t>
            </a:r>
          </a:p>
        </p:txBody>
      </p:sp>
      <p:sp>
        <p:nvSpPr>
          <p:cNvPr id="12" name="Oval 11"/>
          <p:cNvSpPr/>
          <p:nvPr/>
        </p:nvSpPr>
        <p:spPr>
          <a:xfrm>
            <a:off x="457200" y="31546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3200400"/>
            <a:ext cx="365760" cy="274320"/>
          </a:xfrm>
          <a:prstGeom prst="rect">
            <a:avLst/>
          </a:prstGeom>
          <a:noFill/>
        </p:spPr>
        <p:txBody>
          <a:bodyPr wrap="none">
            <a:spAutoFit/>
          </a:bodyPr>
          <a:lstStyle/>
          <a:p>
            <a:pPr algn="ctr">
              <a:defRPr sz="1600">
                <a:solidFill>
                  <a:srgbClr val="FFFFFF"/>
                </a:solidFill>
              </a:defRPr>
            </a:pPr>
            <a:r>
              <a:t>✓</a:t>
            </a:r>
          </a:p>
        </p:txBody>
      </p:sp>
      <p:sp>
        <p:nvSpPr>
          <p:cNvPr id="14" name="TextBox 13"/>
          <p:cNvSpPr txBox="1"/>
          <p:nvPr/>
        </p:nvSpPr>
        <p:spPr>
          <a:xfrm>
            <a:off x="1005840" y="3154680"/>
            <a:ext cx="7589520" cy="548640"/>
          </a:xfrm>
          <a:prstGeom prst="rect">
            <a:avLst/>
          </a:prstGeom>
          <a:noFill/>
        </p:spPr>
        <p:txBody>
          <a:bodyPr wrap="square">
            <a:spAutoFit/>
          </a:bodyPr>
          <a:lstStyle/>
          <a:p>
            <a:pPr>
              <a:defRPr sz="1800">
                <a:solidFill>
                  <a:srgbClr val="475569"/>
                </a:solidFill>
              </a:defRPr>
            </a:pPr>
            <a:r>
              <a:t>Survivorship rules: Source Priority, Recency, Completeness</a:t>
            </a:r>
          </a:p>
        </p:txBody>
      </p:sp>
      <p:sp>
        <p:nvSpPr>
          <p:cNvPr id="15" name="Oval 14"/>
          <p:cNvSpPr/>
          <p:nvPr/>
        </p:nvSpPr>
        <p:spPr>
          <a:xfrm>
            <a:off x="457200" y="38404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7200" y="3886200"/>
            <a:ext cx="365760" cy="274320"/>
          </a:xfrm>
          <a:prstGeom prst="rect">
            <a:avLst/>
          </a:prstGeom>
          <a:noFill/>
        </p:spPr>
        <p:txBody>
          <a:bodyPr wrap="none">
            <a:spAutoFit/>
          </a:bodyPr>
          <a:lstStyle/>
          <a:p>
            <a:pPr algn="ctr">
              <a:defRPr sz="1600">
                <a:solidFill>
                  <a:srgbClr val="FFFFFF"/>
                </a:solidFill>
              </a:defRPr>
            </a:pPr>
            <a:r>
              <a:t>✓</a:t>
            </a:r>
          </a:p>
        </p:txBody>
      </p:sp>
      <p:sp>
        <p:nvSpPr>
          <p:cNvPr id="17" name="TextBox 16"/>
          <p:cNvSpPr txBox="1"/>
          <p:nvPr/>
        </p:nvSpPr>
        <p:spPr>
          <a:xfrm>
            <a:off x="1005840" y="3840480"/>
            <a:ext cx="7589520" cy="548640"/>
          </a:xfrm>
          <a:prstGeom prst="rect">
            <a:avLst/>
          </a:prstGeom>
          <a:noFill/>
        </p:spPr>
        <p:txBody>
          <a:bodyPr wrap="square">
            <a:spAutoFit/>
          </a:bodyPr>
          <a:lstStyle/>
          <a:p>
            <a:pPr>
              <a:defRPr sz="1800">
                <a:solidFill>
                  <a:srgbClr val="475569"/>
                </a:solidFill>
              </a:defRPr>
            </a:pPr>
            <a:r>
              <a:t>12 REST API endpoints for external access</a:t>
            </a:r>
          </a:p>
        </p:txBody>
      </p:sp>
      <p:sp>
        <p:nvSpPr>
          <p:cNvPr id="18" name="Oval 17"/>
          <p:cNvSpPr/>
          <p:nvPr/>
        </p:nvSpPr>
        <p:spPr>
          <a:xfrm>
            <a:off x="457200" y="45262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4572000"/>
            <a:ext cx="365760" cy="274320"/>
          </a:xfrm>
          <a:prstGeom prst="rect">
            <a:avLst/>
          </a:prstGeom>
          <a:noFill/>
        </p:spPr>
        <p:txBody>
          <a:bodyPr wrap="none">
            <a:spAutoFit/>
          </a:bodyPr>
          <a:lstStyle/>
          <a:p>
            <a:pPr algn="ctr">
              <a:defRPr sz="1600">
                <a:solidFill>
                  <a:srgbClr val="FFFFFF"/>
                </a:solidFill>
              </a:defRPr>
            </a:pPr>
            <a:r>
              <a:t>✓</a:t>
            </a:r>
          </a:p>
        </p:txBody>
      </p:sp>
      <p:sp>
        <p:nvSpPr>
          <p:cNvPr id="20" name="TextBox 19"/>
          <p:cNvSpPr txBox="1"/>
          <p:nvPr/>
        </p:nvSpPr>
        <p:spPr>
          <a:xfrm>
            <a:off x="1005840" y="4526280"/>
            <a:ext cx="7589520" cy="548640"/>
          </a:xfrm>
          <a:prstGeom prst="rect">
            <a:avLst/>
          </a:prstGeom>
          <a:noFill/>
        </p:spPr>
        <p:txBody>
          <a:bodyPr wrap="square">
            <a:spAutoFit/>
          </a:bodyPr>
          <a:lstStyle/>
          <a:p>
            <a:pPr>
              <a:defRPr sz="1800">
                <a:solidFill>
                  <a:srgbClr val="475569"/>
                </a:solidFill>
              </a:defRPr>
            </a:pPr>
            <a:r>
              <a:t>Integrated Dashboard: mdm-central.html</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Context-Aware Sidecar</a:t>
            </a:r>
          </a:p>
        </p:txBody>
      </p:sp>
      <p:sp>
        <p:nvSpPr>
          <p:cNvPr id="4" name="Rounded Rectangle 3"/>
          <p:cNvSpPr/>
          <p:nvPr/>
        </p:nvSpPr>
        <p:spPr>
          <a:xfrm>
            <a:off x="457200" y="1234440"/>
            <a:ext cx="3657600" cy="411480"/>
          </a:xfrm>
          <a:prstGeom prst="roundRect">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280160"/>
            <a:ext cx="3474720" cy="320040"/>
          </a:xfrm>
          <a:prstGeom prst="rect">
            <a:avLst/>
          </a:prstGeom>
          <a:noFill/>
        </p:spPr>
        <p:txBody>
          <a:bodyPr wrap="none">
            <a:spAutoFit/>
          </a:bodyPr>
          <a:lstStyle/>
          <a:p>
            <a:pPr>
              <a:defRPr sz="1400" b="1">
                <a:solidFill>
                  <a:srgbClr val="2563EB"/>
                </a:solidFill>
              </a:defRPr>
            </a:pPr>
            <a:r>
              <a:t>v3.2.0 - 'The Killer App'</a:t>
            </a:r>
          </a:p>
        </p:txBody>
      </p:sp>
      <p:sp>
        <p:nvSpPr>
          <p:cNvPr id="6" name="Oval 5"/>
          <p:cNvSpPr/>
          <p:nvPr/>
        </p:nvSpPr>
        <p:spPr>
          <a:xfrm>
            <a:off x="457200" y="17830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828800"/>
            <a:ext cx="365760" cy="274320"/>
          </a:xfrm>
          <a:prstGeom prst="rect">
            <a:avLst/>
          </a:prstGeom>
          <a:noFill/>
        </p:spPr>
        <p:txBody>
          <a:bodyPr wrap="none">
            <a:spAutoFit/>
          </a:bodyPr>
          <a:lstStyle/>
          <a:p>
            <a:pPr algn="ctr">
              <a:defRPr sz="1600">
                <a:solidFill>
                  <a:srgbClr val="FFFFFF"/>
                </a:solidFill>
              </a:defRPr>
            </a:pPr>
            <a:r>
              <a:t>✓</a:t>
            </a:r>
          </a:p>
        </p:txBody>
      </p:sp>
      <p:sp>
        <p:nvSpPr>
          <p:cNvPr id="8" name="TextBox 7"/>
          <p:cNvSpPr txBox="1"/>
          <p:nvPr/>
        </p:nvSpPr>
        <p:spPr>
          <a:xfrm>
            <a:off x="1005840" y="1783080"/>
            <a:ext cx="7589520" cy="548640"/>
          </a:xfrm>
          <a:prstGeom prst="rect">
            <a:avLst/>
          </a:prstGeom>
          <a:noFill/>
        </p:spPr>
        <p:txBody>
          <a:bodyPr wrap="square">
            <a:spAutoFit/>
          </a:bodyPr>
          <a:lstStyle/>
          <a:p>
            <a:pPr>
              <a:defRPr sz="1800">
                <a:solidFill>
                  <a:srgbClr val="475569"/>
                </a:solidFill>
              </a:defRPr>
            </a:pPr>
            <a:r>
              <a:t>Zero-click intelligence embedded directly in NetSuite/BC</a:t>
            </a:r>
          </a:p>
        </p:txBody>
      </p:sp>
      <p:sp>
        <p:nvSpPr>
          <p:cNvPr id="9" name="Oval 8"/>
          <p:cNvSpPr/>
          <p:nvPr/>
        </p:nvSpPr>
        <p:spPr>
          <a:xfrm>
            <a:off x="457200" y="24688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14600"/>
            <a:ext cx="365760" cy="274320"/>
          </a:xfrm>
          <a:prstGeom prst="rect">
            <a:avLst/>
          </a:prstGeom>
          <a:noFill/>
        </p:spPr>
        <p:txBody>
          <a:bodyPr wrap="none">
            <a:spAutoFit/>
          </a:bodyPr>
          <a:lstStyle/>
          <a:p>
            <a:pPr algn="ctr">
              <a:defRPr sz="1600">
                <a:solidFill>
                  <a:srgbClr val="FFFFFF"/>
                </a:solidFill>
              </a:defRPr>
            </a:pPr>
            <a:r>
              <a:t>✓</a:t>
            </a:r>
          </a:p>
        </p:txBody>
      </p:sp>
      <p:sp>
        <p:nvSpPr>
          <p:cNvPr id="11" name="TextBox 10"/>
          <p:cNvSpPr txBox="1"/>
          <p:nvPr/>
        </p:nvSpPr>
        <p:spPr>
          <a:xfrm>
            <a:off x="1005840" y="2468880"/>
            <a:ext cx="7589520" cy="548640"/>
          </a:xfrm>
          <a:prstGeom prst="rect">
            <a:avLst/>
          </a:prstGeom>
          <a:noFill/>
        </p:spPr>
        <p:txBody>
          <a:bodyPr wrap="square">
            <a:spAutoFit/>
          </a:bodyPr>
          <a:lstStyle/>
          <a:p>
            <a:pPr>
              <a:defRPr sz="1800">
                <a:solidFill>
                  <a:srgbClr val="475569"/>
                </a:solidFill>
              </a:defRPr>
            </a:pPr>
            <a:r>
              <a:t>Auto-detects active record context via DOM/URL</a:t>
            </a:r>
          </a:p>
        </p:txBody>
      </p:sp>
      <p:sp>
        <p:nvSpPr>
          <p:cNvPr id="12" name="Oval 11"/>
          <p:cNvSpPr/>
          <p:nvPr/>
        </p:nvSpPr>
        <p:spPr>
          <a:xfrm>
            <a:off x="457200" y="31546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3200400"/>
            <a:ext cx="365760" cy="274320"/>
          </a:xfrm>
          <a:prstGeom prst="rect">
            <a:avLst/>
          </a:prstGeom>
          <a:noFill/>
        </p:spPr>
        <p:txBody>
          <a:bodyPr wrap="none">
            <a:spAutoFit/>
          </a:bodyPr>
          <a:lstStyle/>
          <a:p>
            <a:pPr algn="ctr">
              <a:defRPr sz="1600">
                <a:solidFill>
                  <a:srgbClr val="FFFFFF"/>
                </a:solidFill>
              </a:defRPr>
            </a:pPr>
            <a:r>
              <a:t>✓</a:t>
            </a:r>
          </a:p>
        </p:txBody>
      </p:sp>
      <p:sp>
        <p:nvSpPr>
          <p:cNvPr id="14" name="TextBox 13"/>
          <p:cNvSpPr txBox="1"/>
          <p:nvPr/>
        </p:nvSpPr>
        <p:spPr>
          <a:xfrm>
            <a:off x="1005840" y="3154680"/>
            <a:ext cx="7589520" cy="548640"/>
          </a:xfrm>
          <a:prstGeom prst="rect">
            <a:avLst/>
          </a:prstGeom>
          <a:noFill/>
        </p:spPr>
        <p:txBody>
          <a:bodyPr wrap="square">
            <a:spAutoFit/>
          </a:bodyPr>
          <a:lstStyle/>
          <a:p>
            <a:pPr>
              <a:defRPr sz="1800">
                <a:solidFill>
                  <a:srgbClr val="475569"/>
                </a:solidFill>
              </a:defRPr>
            </a:pPr>
            <a:r>
              <a:t>Surfaces integration status, documents, and risk scores</a:t>
            </a:r>
          </a:p>
        </p:txBody>
      </p:sp>
      <p:sp>
        <p:nvSpPr>
          <p:cNvPr id="15" name="Oval 14"/>
          <p:cNvSpPr/>
          <p:nvPr/>
        </p:nvSpPr>
        <p:spPr>
          <a:xfrm>
            <a:off x="457200" y="38404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7200" y="3886200"/>
            <a:ext cx="365760" cy="274320"/>
          </a:xfrm>
          <a:prstGeom prst="rect">
            <a:avLst/>
          </a:prstGeom>
          <a:noFill/>
        </p:spPr>
        <p:txBody>
          <a:bodyPr wrap="none">
            <a:spAutoFit/>
          </a:bodyPr>
          <a:lstStyle/>
          <a:p>
            <a:pPr algn="ctr">
              <a:defRPr sz="1600">
                <a:solidFill>
                  <a:srgbClr val="FFFFFF"/>
                </a:solidFill>
              </a:defRPr>
            </a:pPr>
            <a:r>
              <a:t>✓</a:t>
            </a:r>
          </a:p>
        </p:txBody>
      </p:sp>
      <p:sp>
        <p:nvSpPr>
          <p:cNvPr id="17" name="TextBox 16"/>
          <p:cNvSpPr txBox="1"/>
          <p:nvPr/>
        </p:nvSpPr>
        <p:spPr>
          <a:xfrm>
            <a:off x="1005840" y="3840480"/>
            <a:ext cx="7589520" cy="548640"/>
          </a:xfrm>
          <a:prstGeom prst="rect">
            <a:avLst/>
          </a:prstGeom>
          <a:noFill/>
        </p:spPr>
        <p:txBody>
          <a:bodyPr wrap="square">
            <a:spAutoFit/>
          </a:bodyPr>
          <a:lstStyle/>
          <a:p>
            <a:pPr>
              <a:defRPr sz="1800">
                <a:solidFill>
                  <a:srgbClr val="475569"/>
                </a:solidFill>
              </a:defRPr>
            </a:pPr>
            <a:r>
              <a:t>PostMessage + Context Bus architecture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Action Islands &amp; AI Toast</a:t>
            </a:r>
          </a:p>
        </p:txBody>
      </p:sp>
      <p:sp>
        <p:nvSpPr>
          <p:cNvPr id="4" name="Oval 3"/>
          <p:cNvSpPr/>
          <p:nvPr/>
        </p:nvSpPr>
        <p:spPr>
          <a:xfrm>
            <a:off x="457200" y="12801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1325880"/>
            <a:ext cx="365760" cy="274320"/>
          </a:xfrm>
          <a:prstGeom prst="rect">
            <a:avLst/>
          </a:prstGeom>
          <a:noFill/>
        </p:spPr>
        <p:txBody>
          <a:bodyPr wrap="none">
            <a:spAutoFit/>
          </a:bodyPr>
          <a:lstStyle/>
          <a:p>
            <a:pPr algn="ctr">
              <a:defRPr sz="1600">
                <a:solidFill>
                  <a:srgbClr val="FFFFFF"/>
                </a:solidFill>
              </a:defRPr>
            </a:pPr>
            <a:r>
              <a:t>✓</a:t>
            </a:r>
          </a:p>
        </p:txBody>
      </p:sp>
      <p:sp>
        <p:nvSpPr>
          <p:cNvPr id="6" name="TextBox 5"/>
          <p:cNvSpPr txBox="1"/>
          <p:nvPr/>
        </p:nvSpPr>
        <p:spPr>
          <a:xfrm>
            <a:off x="1005840" y="1280160"/>
            <a:ext cx="7589520" cy="548640"/>
          </a:xfrm>
          <a:prstGeom prst="rect">
            <a:avLst/>
          </a:prstGeom>
          <a:noFill/>
        </p:spPr>
        <p:txBody>
          <a:bodyPr wrap="square">
            <a:spAutoFit/>
          </a:bodyPr>
          <a:lstStyle/>
          <a:p>
            <a:pPr>
              <a:defRPr sz="1800">
                <a:solidFill>
                  <a:srgbClr val="475569"/>
                </a:solidFill>
              </a:defRPr>
            </a:pPr>
            <a:r>
              <a:t>Action Islands: Embedded action buttons within ERP views</a:t>
            </a:r>
          </a:p>
        </p:txBody>
      </p:sp>
      <p:sp>
        <p:nvSpPr>
          <p:cNvPr id="7" name="Oval 6"/>
          <p:cNvSpPr/>
          <p:nvPr/>
        </p:nvSpPr>
        <p:spPr>
          <a:xfrm>
            <a:off x="457200" y="19659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2011680"/>
            <a:ext cx="365760" cy="274320"/>
          </a:xfrm>
          <a:prstGeom prst="rect">
            <a:avLst/>
          </a:prstGeom>
          <a:noFill/>
        </p:spPr>
        <p:txBody>
          <a:bodyPr wrap="none">
            <a:spAutoFit/>
          </a:bodyPr>
          <a:lstStyle/>
          <a:p>
            <a:pPr algn="ctr">
              <a:defRPr sz="1600">
                <a:solidFill>
                  <a:srgbClr val="FFFFFF"/>
                </a:solidFill>
              </a:defRPr>
            </a:pPr>
            <a:r>
              <a:t>✓</a:t>
            </a:r>
          </a:p>
        </p:txBody>
      </p:sp>
      <p:sp>
        <p:nvSpPr>
          <p:cNvPr id="9" name="TextBox 8"/>
          <p:cNvSpPr txBox="1"/>
          <p:nvPr/>
        </p:nvSpPr>
        <p:spPr>
          <a:xfrm>
            <a:off x="1005840" y="1965960"/>
            <a:ext cx="7589520" cy="548640"/>
          </a:xfrm>
          <a:prstGeom prst="rect">
            <a:avLst/>
          </a:prstGeom>
          <a:noFill/>
        </p:spPr>
        <p:txBody>
          <a:bodyPr wrap="square">
            <a:spAutoFit/>
          </a:bodyPr>
          <a:lstStyle/>
          <a:p>
            <a:pPr>
              <a:defRPr sz="1800">
                <a:solidFill>
                  <a:srgbClr val="475569"/>
                </a:solidFill>
              </a:defRPr>
            </a:pPr>
            <a:r>
              <a:t>AI Toast: Proactive, intelligent notifications</a:t>
            </a:r>
          </a:p>
        </p:txBody>
      </p:sp>
      <p:sp>
        <p:nvSpPr>
          <p:cNvPr id="10" name="Oval 9"/>
          <p:cNvSpPr/>
          <p:nvPr/>
        </p:nvSpPr>
        <p:spPr>
          <a:xfrm>
            <a:off x="457200" y="26517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697480"/>
            <a:ext cx="365760" cy="274320"/>
          </a:xfrm>
          <a:prstGeom prst="rect">
            <a:avLst/>
          </a:prstGeom>
          <a:noFill/>
        </p:spPr>
        <p:txBody>
          <a:bodyPr wrap="none">
            <a:spAutoFit/>
          </a:bodyPr>
          <a:lstStyle/>
          <a:p>
            <a:pPr algn="ctr">
              <a:defRPr sz="1600">
                <a:solidFill>
                  <a:srgbClr val="FFFFFF"/>
                </a:solidFill>
              </a:defRPr>
            </a:pPr>
            <a:r>
              <a:t>✓</a:t>
            </a:r>
          </a:p>
        </p:txBody>
      </p:sp>
      <p:sp>
        <p:nvSpPr>
          <p:cNvPr id="12" name="TextBox 11"/>
          <p:cNvSpPr txBox="1"/>
          <p:nvPr/>
        </p:nvSpPr>
        <p:spPr>
          <a:xfrm>
            <a:off x="1005840" y="2651760"/>
            <a:ext cx="7589520" cy="548640"/>
          </a:xfrm>
          <a:prstGeom prst="rect">
            <a:avLst/>
          </a:prstGeom>
          <a:noFill/>
        </p:spPr>
        <p:txBody>
          <a:bodyPr wrap="square">
            <a:spAutoFit/>
          </a:bodyPr>
          <a:lstStyle/>
          <a:p>
            <a:pPr>
              <a:defRPr sz="1800">
                <a:solidFill>
                  <a:srgbClr val="475569"/>
                </a:solidFill>
              </a:defRPr>
            </a:pPr>
            <a:r>
              <a:t>Use Case: Payment risk warnings &amp; sync failure alerts</a:t>
            </a:r>
          </a:p>
        </p:txBody>
      </p:sp>
      <p:sp>
        <p:nvSpPr>
          <p:cNvPr id="13" name="Oval 12"/>
          <p:cNvSpPr/>
          <p:nvPr/>
        </p:nvSpPr>
        <p:spPr>
          <a:xfrm>
            <a:off x="457200" y="33375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3383280"/>
            <a:ext cx="365760" cy="274320"/>
          </a:xfrm>
          <a:prstGeom prst="rect">
            <a:avLst/>
          </a:prstGeom>
          <a:noFill/>
        </p:spPr>
        <p:txBody>
          <a:bodyPr wrap="none">
            <a:spAutoFit/>
          </a:bodyPr>
          <a:lstStyle/>
          <a:p>
            <a:pPr algn="ctr">
              <a:defRPr sz="1600">
                <a:solidFill>
                  <a:srgbClr val="FFFFFF"/>
                </a:solidFill>
              </a:defRPr>
            </a:pPr>
            <a:r>
              <a:t>✓</a:t>
            </a:r>
          </a:p>
        </p:txBody>
      </p:sp>
      <p:sp>
        <p:nvSpPr>
          <p:cNvPr id="15" name="TextBox 14"/>
          <p:cNvSpPr txBox="1"/>
          <p:nvPr/>
        </p:nvSpPr>
        <p:spPr>
          <a:xfrm>
            <a:off x="1005840" y="3337560"/>
            <a:ext cx="7589520" cy="548640"/>
          </a:xfrm>
          <a:prstGeom prst="rect">
            <a:avLst/>
          </a:prstGeom>
          <a:noFill/>
        </p:spPr>
        <p:txBody>
          <a:bodyPr wrap="square">
            <a:spAutoFit/>
          </a:bodyPr>
          <a:lstStyle/>
          <a:p>
            <a:pPr>
              <a:defRPr sz="1800">
                <a:solidFill>
                  <a:srgbClr val="475569"/>
                </a:solidFill>
              </a:defRPr>
            </a:pPr>
            <a:r>
              <a:t>Benefit: Resolve issues without leaving the ERP</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NL Action Gate</a:t>
            </a:r>
          </a:p>
        </p:txBody>
      </p:sp>
      <p:sp>
        <p:nvSpPr>
          <p:cNvPr id="4" name="Rounded Rectangle 3"/>
          <p:cNvSpPr/>
          <p:nvPr/>
        </p:nvSpPr>
        <p:spPr>
          <a:xfrm>
            <a:off x="457200" y="1234440"/>
            <a:ext cx="3657600" cy="411480"/>
          </a:xfrm>
          <a:prstGeom prst="roundRect">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280160"/>
            <a:ext cx="3474720" cy="320040"/>
          </a:xfrm>
          <a:prstGeom prst="rect">
            <a:avLst/>
          </a:prstGeom>
          <a:noFill/>
        </p:spPr>
        <p:txBody>
          <a:bodyPr wrap="none">
            <a:spAutoFit/>
          </a:bodyPr>
          <a:lstStyle/>
          <a:p>
            <a:pPr>
              <a:defRPr sz="1400" b="1">
                <a:solidFill>
                  <a:srgbClr val="2563EB"/>
                </a:solidFill>
              </a:defRPr>
            </a:pPr>
            <a:r>
              <a:t>v3.3.0 - AI Augmentation</a:t>
            </a:r>
          </a:p>
        </p:txBody>
      </p:sp>
      <p:sp>
        <p:nvSpPr>
          <p:cNvPr id="6" name="Rounded Rectangle 5"/>
          <p:cNvSpPr/>
          <p:nvPr/>
        </p:nvSpPr>
        <p:spPr>
          <a:xfrm>
            <a:off x="457200" y="1783080"/>
            <a:ext cx="8229600" cy="502920"/>
          </a:xfrm>
          <a:prstGeom prst="roundRect">
            <a:avLst/>
          </a:prstGeom>
          <a:solidFill>
            <a:srgbClr val="1E293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1874520"/>
            <a:ext cx="7863840" cy="320040"/>
          </a:xfrm>
          <a:prstGeom prst="rect">
            <a:avLst/>
          </a:prstGeom>
          <a:noFill/>
        </p:spPr>
        <p:txBody>
          <a:bodyPr wrap="none">
            <a:spAutoFit/>
          </a:bodyPr>
          <a:lstStyle/>
          <a:p>
            <a:pPr>
              <a:defRPr sz="1400">
                <a:solidFill>
                  <a:srgbClr val="4ADE80"/>
                </a:solidFill>
                <a:latin typeface="Consolas"/>
              </a:defRPr>
            </a:pPr>
            <a:r>
              <a:t>User types: "Sync all customers from BC to NetSuite"</a:t>
            </a:r>
          </a:p>
        </p:txBody>
      </p:sp>
      <p:sp>
        <p:nvSpPr>
          <p:cNvPr id="8" name="Oval 7"/>
          <p:cNvSpPr/>
          <p:nvPr/>
        </p:nvSpPr>
        <p:spPr>
          <a:xfrm>
            <a:off x="457200" y="24231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2468880"/>
            <a:ext cx="365760" cy="274320"/>
          </a:xfrm>
          <a:prstGeom prst="rect">
            <a:avLst/>
          </a:prstGeom>
          <a:noFill/>
        </p:spPr>
        <p:txBody>
          <a:bodyPr wrap="none">
            <a:spAutoFit/>
          </a:bodyPr>
          <a:lstStyle/>
          <a:p>
            <a:pPr algn="ctr">
              <a:defRPr sz="1600">
                <a:solidFill>
                  <a:srgbClr val="FFFFFF"/>
                </a:solidFill>
              </a:defRPr>
            </a:pPr>
            <a:r>
              <a:t>✓</a:t>
            </a:r>
          </a:p>
        </p:txBody>
      </p:sp>
      <p:sp>
        <p:nvSpPr>
          <p:cNvPr id="10" name="TextBox 9"/>
          <p:cNvSpPr txBox="1"/>
          <p:nvPr/>
        </p:nvSpPr>
        <p:spPr>
          <a:xfrm>
            <a:off x="1005840" y="2423160"/>
            <a:ext cx="7589520" cy="548640"/>
          </a:xfrm>
          <a:prstGeom prst="rect">
            <a:avLst/>
          </a:prstGeom>
          <a:noFill/>
        </p:spPr>
        <p:txBody>
          <a:bodyPr wrap="square">
            <a:spAutoFit/>
          </a:bodyPr>
          <a:lstStyle/>
          <a:p>
            <a:pPr>
              <a:defRPr sz="1800">
                <a:solidFill>
                  <a:srgbClr val="475569"/>
                </a:solidFill>
              </a:defRPr>
            </a:pPr>
            <a:r>
              <a:t>Natural Language to API translation engine</a:t>
            </a:r>
          </a:p>
        </p:txBody>
      </p:sp>
      <p:sp>
        <p:nvSpPr>
          <p:cNvPr id="11" name="Oval 10"/>
          <p:cNvSpPr/>
          <p:nvPr/>
        </p:nvSpPr>
        <p:spPr>
          <a:xfrm>
            <a:off x="457200" y="31089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7200" y="3154680"/>
            <a:ext cx="365760" cy="274320"/>
          </a:xfrm>
          <a:prstGeom prst="rect">
            <a:avLst/>
          </a:prstGeom>
          <a:noFill/>
        </p:spPr>
        <p:txBody>
          <a:bodyPr wrap="none">
            <a:spAutoFit/>
          </a:bodyPr>
          <a:lstStyle/>
          <a:p>
            <a:pPr algn="ctr">
              <a:defRPr sz="1600">
                <a:solidFill>
                  <a:srgbClr val="FFFFFF"/>
                </a:solidFill>
              </a:defRPr>
            </a:pPr>
            <a:r>
              <a:t>✓</a:t>
            </a:r>
          </a:p>
        </p:txBody>
      </p:sp>
      <p:sp>
        <p:nvSpPr>
          <p:cNvPr id="13" name="TextBox 12"/>
          <p:cNvSpPr txBox="1"/>
          <p:nvPr/>
        </p:nvSpPr>
        <p:spPr>
          <a:xfrm>
            <a:off x="1005840" y="3108960"/>
            <a:ext cx="7589520" cy="548640"/>
          </a:xfrm>
          <a:prstGeom prst="rect">
            <a:avLst/>
          </a:prstGeom>
          <a:noFill/>
        </p:spPr>
        <p:txBody>
          <a:bodyPr wrap="square">
            <a:spAutoFit/>
          </a:bodyPr>
          <a:lstStyle/>
          <a:p>
            <a:pPr>
              <a:defRPr sz="1800">
                <a:solidFill>
                  <a:srgbClr val="475569"/>
                </a:solidFill>
              </a:defRPr>
            </a:pPr>
            <a:r>
              <a:t>Human-in-the-loop mandatory approval step</a:t>
            </a:r>
          </a:p>
        </p:txBody>
      </p:sp>
      <p:sp>
        <p:nvSpPr>
          <p:cNvPr id="14" name="Oval 13"/>
          <p:cNvSpPr/>
          <p:nvPr/>
        </p:nvSpPr>
        <p:spPr>
          <a:xfrm>
            <a:off x="457200" y="37947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7200" y="3840480"/>
            <a:ext cx="365760" cy="274320"/>
          </a:xfrm>
          <a:prstGeom prst="rect">
            <a:avLst/>
          </a:prstGeom>
          <a:noFill/>
        </p:spPr>
        <p:txBody>
          <a:bodyPr wrap="none">
            <a:spAutoFit/>
          </a:bodyPr>
          <a:lstStyle/>
          <a:p>
            <a:pPr algn="ctr">
              <a:defRPr sz="1600">
                <a:solidFill>
                  <a:srgbClr val="FFFFFF"/>
                </a:solidFill>
              </a:defRPr>
            </a:pPr>
            <a:r>
              <a:t>✓</a:t>
            </a:r>
          </a:p>
        </p:txBody>
      </p:sp>
      <p:sp>
        <p:nvSpPr>
          <p:cNvPr id="16" name="TextBox 15"/>
          <p:cNvSpPr txBox="1"/>
          <p:nvPr/>
        </p:nvSpPr>
        <p:spPr>
          <a:xfrm>
            <a:off x="1005840" y="3794760"/>
            <a:ext cx="7589520" cy="548640"/>
          </a:xfrm>
          <a:prstGeom prst="rect">
            <a:avLst/>
          </a:prstGeom>
          <a:noFill/>
        </p:spPr>
        <p:txBody>
          <a:bodyPr wrap="square">
            <a:spAutoFit/>
          </a:bodyPr>
          <a:lstStyle/>
          <a:p>
            <a:pPr>
              <a:defRPr sz="1800">
                <a:solidFill>
                  <a:srgbClr val="475569"/>
                </a:solidFill>
              </a:defRPr>
            </a:pPr>
            <a:r>
              <a:t>Full audit trail and logging for all actions</a:t>
            </a:r>
          </a:p>
        </p:txBody>
      </p:sp>
      <p:sp>
        <p:nvSpPr>
          <p:cNvPr id="17" name="Oval 16"/>
          <p:cNvSpPr/>
          <p:nvPr/>
        </p:nvSpPr>
        <p:spPr>
          <a:xfrm>
            <a:off x="457200" y="448056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7200" y="4526280"/>
            <a:ext cx="365760" cy="274320"/>
          </a:xfrm>
          <a:prstGeom prst="rect">
            <a:avLst/>
          </a:prstGeom>
          <a:noFill/>
        </p:spPr>
        <p:txBody>
          <a:bodyPr wrap="none">
            <a:spAutoFit/>
          </a:bodyPr>
          <a:lstStyle/>
          <a:p>
            <a:pPr algn="ctr">
              <a:defRPr sz="1600">
                <a:solidFill>
                  <a:srgbClr val="FFFFFF"/>
                </a:solidFill>
              </a:defRPr>
            </a:pPr>
            <a:r>
              <a:t>✓</a:t>
            </a:r>
          </a:p>
        </p:txBody>
      </p:sp>
      <p:sp>
        <p:nvSpPr>
          <p:cNvPr id="19" name="TextBox 18"/>
          <p:cNvSpPr txBox="1"/>
          <p:nvPr/>
        </p:nvSpPr>
        <p:spPr>
          <a:xfrm>
            <a:off x="1005840" y="4480560"/>
            <a:ext cx="7589520" cy="548640"/>
          </a:xfrm>
          <a:prstGeom prst="rect">
            <a:avLst/>
          </a:prstGeom>
          <a:noFill/>
        </p:spPr>
        <p:txBody>
          <a:bodyPr wrap="square">
            <a:spAutoFit/>
          </a:bodyPr>
          <a:lstStyle/>
          <a:p>
            <a:pPr>
              <a:defRPr sz="1800">
                <a:solidFill>
                  <a:srgbClr val="475569"/>
                </a:solidFill>
              </a:defRPr>
            </a:pPr>
            <a:r>
              <a:t>Zero-code ad-hoc operations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Schema Registry</a:t>
            </a:r>
          </a:p>
        </p:txBody>
      </p:sp>
      <p:sp>
        <p:nvSpPr>
          <p:cNvPr id="4" name="Rounded Rectangle 3"/>
          <p:cNvSpPr/>
          <p:nvPr/>
        </p:nvSpPr>
        <p:spPr>
          <a:xfrm>
            <a:off x="457200" y="1234440"/>
            <a:ext cx="3657600" cy="411480"/>
          </a:xfrm>
          <a:prstGeom prst="roundRect">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280160"/>
            <a:ext cx="3474720" cy="320040"/>
          </a:xfrm>
          <a:prstGeom prst="rect">
            <a:avLst/>
          </a:prstGeom>
          <a:noFill/>
        </p:spPr>
        <p:txBody>
          <a:bodyPr wrap="none">
            <a:spAutoFit/>
          </a:bodyPr>
          <a:lstStyle/>
          <a:p>
            <a:pPr>
              <a:defRPr sz="1400" b="1">
                <a:solidFill>
                  <a:srgbClr val="2563EB"/>
                </a:solidFill>
              </a:defRPr>
            </a:pPr>
            <a:r>
              <a:t>v3.3.0 - Proactive Health</a:t>
            </a:r>
          </a:p>
        </p:txBody>
      </p:sp>
      <p:sp>
        <p:nvSpPr>
          <p:cNvPr id="6" name="Oval 5"/>
          <p:cNvSpPr/>
          <p:nvPr/>
        </p:nvSpPr>
        <p:spPr>
          <a:xfrm>
            <a:off x="457200" y="17830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828800"/>
            <a:ext cx="365760" cy="274320"/>
          </a:xfrm>
          <a:prstGeom prst="rect">
            <a:avLst/>
          </a:prstGeom>
          <a:noFill/>
        </p:spPr>
        <p:txBody>
          <a:bodyPr wrap="none">
            <a:spAutoFit/>
          </a:bodyPr>
          <a:lstStyle/>
          <a:p>
            <a:pPr algn="ctr">
              <a:defRPr sz="1600">
                <a:solidFill>
                  <a:srgbClr val="FFFFFF"/>
                </a:solidFill>
              </a:defRPr>
            </a:pPr>
            <a:r>
              <a:t>✓</a:t>
            </a:r>
          </a:p>
        </p:txBody>
      </p:sp>
      <p:sp>
        <p:nvSpPr>
          <p:cNvPr id="8" name="TextBox 7"/>
          <p:cNvSpPr txBox="1"/>
          <p:nvPr/>
        </p:nvSpPr>
        <p:spPr>
          <a:xfrm>
            <a:off x="1005840" y="1783080"/>
            <a:ext cx="7589520" cy="548640"/>
          </a:xfrm>
          <a:prstGeom prst="rect">
            <a:avLst/>
          </a:prstGeom>
          <a:noFill/>
        </p:spPr>
        <p:txBody>
          <a:bodyPr wrap="square">
            <a:spAutoFit/>
          </a:bodyPr>
          <a:lstStyle/>
          <a:p>
            <a:pPr>
              <a:defRPr sz="1800">
                <a:solidFill>
                  <a:srgbClr val="475569"/>
                </a:solidFill>
              </a:defRPr>
            </a:pPr>
            <a:r>
              <a:t>Automatic schema drift detection</a:t>
            </a:r>
          </a:p>
        </p:txBody>
      </p:sp>
      <p:sp>
        <p:nvSpPr>
          <p:cNvPr id="9" name="Oval 8"/>
          <p:cNvSpPr/>
          <p:nvPr/>
        </p:nvSpPr>
        <p:spPr>
          <a:xfrm>
            <a:off x="457200" y="24688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14600"/>
            <a:ext cx="365760" cy="274320"/>
          </a:xfrm>
          <a:prstGeom prst="rect">
            <a:avLst/>
          </a:prstGeom>
          <a:noFill/>
        </p:spPr>
        <p:txBody>
          <a:bodyPr wrap="none">
            <a:spAutoFit/>
          </a:bodyPr>
          <a:lstStyle/>
          <a:p>
            <a:pPr algn="ctr">
              <a:defRPr sz="1600">
                <a:solidFill>
                  <a:srgbClr val="FFFFFF"/>
                </a:solidFill>
              </a:defRPr>
            </a:pPr>
            <a:r>
              <a:t>✓</a:t>
            </a:r>
          </a:p>
        </p:txBody>
      </p:sp>
      <p:sp>
        <p:nvSpPr>
          <p:cNvPr id="11" name="TextBox 10"/>
          <p:cNvSpPr txBox="1"/>
          <p:nvPr/>
        </p:nvSpPr>
        <p:spPr>
          <a:xfrm>
            <a:off x="1005840" y="2468880"/>
            <a:ext cx="7589520" cy="548640"/>
          </a:xfrm>
          <a:prstGeom prst="rect">
            <a:avLst/>
          </a:prstGeom>
          <a:noFill/>
        </p:spPr>
        <p:txBody>
          <a:bodyPr wrap="square">
            <a:spAutoFit/>
          </a:bodyPr>
          <a:lstStyle/>
          <a:p>
            <a:pPr>
              <a:defRPr sz="1800">
                <a:solidFill>
                  <a:srgbClr val="475569"/>
                </a:solidFill>
              </a:defRPr>
            </a:pPr>
            <a:r>
              <a:t>Alerts on breaking changes (renames, deletions)</a:t>
            </a:r>
          </a:p>
        </p:txBody>
      </p:sp>
      <p:sp>
        <p:nvSpPr>
          <p:cNvPr id="12" name="Oval 11"/>
          <p:cNvSpPr/>
          <p:nvPr/>
        </p:nvSpPr>
        <p:spPr>
          <a:xfrm>
            <a:off x="457200" y="31546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3200400"/>
            <a:ext cx="365760" cy="274320"/>
          </a:xfrm>
          <a:prstGeom prst="rect">
            <a:avLst/>
          </a:prstGeom>
          <a:noFill/>
        </p:spPr>
        <p:txBody>
          <a:bodyPr wrap="none">
            <a:spAutoFit/>
          </a:bodyPr>
          <a:lstStyle/>
          <a:p>
            <a:pPr algn="ctr">
              <a:defRPr sz="1600">
                <a:solidFill>
                  <a:srgbClr val="FFFFFF"/>
                </a:solidFill>
              </a:defRPr>
            </a:pPr>
            <a:r>
              <a:t>✓</a:t>
            </a:r>
          </a:p>
        </p:txBody>
      </p:sp>
      <p:sp>
        <p:nvSpPr>
          <p:cNvPr id="14" name="TextBox 13"/>
          <p:cNvSpPr txBox="1"/>
          <p:nvPr/>
        </p:nvSpPr>
        <p:spPr>
          <a:xfrm>
            <a:off x="1005840" y="3154680"/>
            <a:ext cx="7589520" cy="548640"/>
          </a:xfrm>
          <a:prstGeom prst="rect">
            <a:avLst/>
          </a:prstGeom>
          <a:noFill/>
        </p:spPr>
        <p:txBody>
          <a:bodyPr wrap="square">
            <a:spAutoFit/>
          </a:bodyPr>
          <a:lstStyle/>
          <a:p>
            <a:pPr>
              <a:defRPr sz="1800">
                <a:solidFill>
                  <a:srgbClr val="475569"/>
                </a:solidFill>
              </a:defRPr>
            </a:pPr>
            <a:r>
              <a:t>Version history tracking for all data models</a:t>
            </a:r>
          </a:p>
        </p:txBody>
      </p:sp>
      <p:sp>
        <p:nvSpPr>
          <p:cNvPr id="15" name="Oval 14"/>
          <p:cNvSpPr/>
          <p:nvPr/>
        </p:nvSpPr>
        <p:spPr>
          <a:xfrm>
            <a:off x="457200" y="38404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7200" y="3886200"/>
            <a:ext cx="365760" cy="274320"/>
          </a:xfrm>
          <a:prstGeom prst="rect">
            <a:avLst/>
          </a:prstGeom>
          <a:noFill/>
        </p:spPr>
        <p:txBody>
          <a:bodyPr wrap="none">
            <a:spAutoFit/>
          </a:bodyPr>
          <a:lstStyle/>
          <a:p>
            <a:pPr algn="ctr">
              <a:defRPr sz="1600">
                <a:solidFill>
                  <a:srgbClr val="FFFFFF"/>
                </a:solidFill>
              </a:defRPr>
            </a:pPr>
            <a:r>
              <a:t>✓</a:t>
            </a:r>
          </a:p>
        </p:txBody>
      </p:sp>
      <p:sp>
        <p:nvSpPr>
          <p:cNvPr id="17" name="TextBox 16"/>
          <p:cNvSpPr txBox="1"/>
          <p:nvPr/>
        </p:nvSpPr>
        <p:spPr>
          <a:xfrm>
            <a:off x="1005840" y="3840480"/>
            <a:ext cx="7589520" cy="548640"/>
          </a:xfrm>
          <a:prstGeom prst="rect">
            <a:avLst/>
          </a:prstGeom>
          <a:noFill/>
        </p:spPr>
        <p:txBody>
          <a:bodyPr wrap="square">
            <a:spAutoFit/>
          </a:bodyPr>
          <a:lstStyle/>
          <a:p>
            <a:pPr>
              <a:defRPr sz="1800">
                <a:solidFill>
                  <a:srgbClr val="475569"/>
                </a:solidFill>
              </a:defRPr>
            </a:pPr>
            <a:r>
              <a:t>Shifts maintenance from Reactive to Proactive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7315200" cy="640080"/>
          </a:xfrm>
          <a:prstGeom prst="rect">
            <a:avLst/>
          </a:prstGeom>
          <a:noFill/>
        </p:spPr>
        <p:txBody>
          <a:bodyPr wrap="none">
            <a:spAutoFit/>
          </a:bodyPr>
          <a:lstStyle/>
          <a:p>
            <a:pPr>
              <a:defRPr sz="3200" b="1">
                <a:solidFill>
                  <a:srgbClr val="FFFFFF"/>
                </a:solidFill>
              </a:defRPr>
            </a:pPr>
            <a:r>
              <a:t>Delta Sync Engine</a:t>
            </a:r>
          </a:p>
        </p:txBody>
      </p:sp>
      <p:sp>
        <p:nvSpPr>
          <p:cNvPr id="4" name="Rounded Rectangle 3"/>
          <p:cNvSpPr/>
          <p:nvPr/>
        </p:nvSpPr>
        <p:spPr>
          <a:xfrm>
            <a:off x="457200" y="1234440"/>
            <a:ext cx="3657600" cy="411480"/>
          </a:xfrm>
          <a:prstGeom prst="roundRect">
            <a:avLst/>
          </a:prstGeom>
          <a:solidFill>
            <a:srgbClr val="EFF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280160"/>
            <a:ext cx="3474720" cy="320040"/>
          </a:xfrm>
          <a:prstGeom prst="rect">
            <a:avLst/>
          </a:prstGeom>
          <a:noFill/>
        </p:spPr>
        <p:txBody>
          <a:bodyPr wrap="none">
            <a:spAutoFit/>
          </a:bodyPr>
          <a:lstStyle/>
          <a:p>
            <a:pPr>
              <a:defRPr sz="1400" b="1">
                <a:solidFill>
                  <a:srgbClr val="2563EB"/>
                </a:solidFill>
              </a:defRPr>
            </a:pPr>
            <a:r>
              <a:t>97% Faster Syncs</a:t>
            </a:r>
          </a:p>
        </p:txBody>
      </p:sp>
      <p:sp>
        <p:nvSpPr>
          <p:cNvPr id="6" name="Oval 5"/>
          <p:cNvSpPr/>
          <p:nvPr/>
        </p:nvSpPr>
        <p:spPr>
          <a:xfrm>
            <a:off x="457200" y="17830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828800"/>
            <a:ext cx="365760" cy="274320"/>
          </a:xfrm>
          <a:prstGeom prst="rect">
            <a:avLst/>
          </a:prstGeom>
          <a:noFill/>
        </p:spPr>
        <p:txBody>
          <a:bodyPr wrap="none">
            <a:spAutoFit/>
          </a:bodyPr>
          <a:lstStyle/>
          <a:p>
            <a:pPr algn="ctr">
              <a:defRPr sz="1600">
                <a:solidFill>
                  <a:srgbClr val="FFFFFF"/>
                </a:solidFill>
              </a:defRPr>
            </a:pPr>
            <a:r>
              <a:t>✓</a:t>
            </a:r>
          </a:p>
        </p:txBody>
      </p:sp>
      <p:sp>
        <p:nvSpPr>
          <p:cNvPr id="8" name="TextBox 7"/>
          <p:cNvSpPr txBox="1"/>
          <p:nvPr/>
        </p:nvSpPr>
        <p:spPr>
          <a:xfrm>
            <a:off x="1005840" y="1783080"/>
            <a:ext cx="7589520" cy="548640"/>
          </a:xfrm>
          <a:prstGeom prst="rect">
            <a:avLst/>
          </a:prstGeom>
          <a:noFill/>
        </p:spPr>
        <p:txBody>
          <a:bodyPr wrap="square">
            <a:spAutoFit/>
          </a:bodyPr>
          <a:lstStyle/>
          <a:p>
            <a:pPr>
              <a:defRPr sz="1800">
                <a:solidFill>
                  <a:srgbClr val="475569"/>
                </a:solidFill>
              </a:defRPr>
            </a:pPr>
            <a:r>
              <a:t>SHA-256 chunked incremental synchronization</a:t>
            </a:r>
          </a:p>
        </p:txBody>
      </p:sp>
      <p:sp>
        <p:nvSpPr>
          <p:cNvPr id="9" name="Oval 8"/>
          <p:cNvSpPr/>
          <p:nvPr/>
        </p:nvSpPr>
        <p:spPr>
          <a:xfrm>
            <a:off x="457200" y="24688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14600"/>
            <a:ext cx="365760" cy="274320"/>
          </a:xfrm>
          <a:prstGeom prst="rect">
            <a:avLst/>
          </a:prstGeom>
          <a:noFill/>
        </p:spPr>
        <p:txBody>
          <a:bodyPr wrap="none">
            <a:spAutoFit/>
          </a:bodyPr>
          <a:lstStyle/>
          <a:p>
            <a:pPr algn="ctr">
              <a:defRPr sz="1600">
                <a:solidFill>
                  <a:srgbClr val="FFFFFF"/>
                </a:solidFill>
              </a:defRPr>
            </a:pPr>
            <a:r>
              <a:t>✓</a:t>
            </a:r>
          </a:p>
        </p:txBody>
      </p:sp>
      <p:sp>
        <p:nvSpPr>
          <p:cNvPr id="11" name="TextBox 10"/>
          <p:cNvSpPr txBox="1"/>
          <p:nvPr/>
        </p:nvSpPr>
        <p:spPr>
          <a:xfrm>
            <a:off x="1005840" y="2468880"/>
            <a:ext cx="7589520" cy="548640"/>
          </a:xfrm>
          <a:prstGeom prst="rect">
            <a:avLst/>
          </a:prstGeom>
          <a:noFill/>
        </p:spPr>
        <p:txBody>
          <a:bodyPr wrap="square">
            <a:spAutoFit/>
          </a:bodyPr>
          <a:lstStyle/>
          <a:p>
            <a:pPr>
              <a:defRPr sz="1800">
                <a:solidFill>
                  <a:srgbClr val="475569"/>
                </a:solidFill>
              </a:defRPr>
            </a:pPr>
            <a:r>
              <a:t>Transfers ONLY changed data, not full datasets</a:t>
            </a:r>
          </a:p>
        </p:txBody>
      </p:sp>
      <p:sp>
        <p:nvSpPr>
          <p:cNvPr id="12" name="Oval 11"/>
          <p:cNvSpPr/>
          <p:nvPr/>
        </p:nvSpPr>
        <p:spPr>
          <a:xfrm>
            <a:off x="457200" y="31546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3200400"/>
            <a:ext cx="365760" cy="274320"/>
          </a:xfrm>
          <a:prstGeom prst="rect">
            <a:avLst/>
          </a:prstGeom>
          <a:noFill/>
        </p:spPr>
        <p:txBody>
          <a:bodyPr wrap="none">
            <a:spAutoFit/>
          </a:bodyPr>
          <a:lstStyle/>
          <a:p>
            <a:pPr algn="ctr">
              <a:defRPr sz="1600">
                <a:solidFill>
                  <a:srgbClr val="FFFFFF"/>
                </a:solidFill>
              </a:defRPr>
            </a:pPr>
            <a:r>
              <a:t>✓</a:t>
            </a:r>
          </a:p>
        </p:txBody>
      </p:sp>
      <p:sp>
        <p:nvSpPr>
          <p:cNvPr id="14" name="TextBox 13"/>
          <p:cNvSpPr txBox="1"/>
          <p:nvPr/>
        </p:nvSpPr>
        <p:spPr>
          <a:xfrm>
            <a:off x="1005840" y="3154680"/>
            <a:ext cx="7589520" cy="548640"/>
          </a:xfrm>
          <a:prstGeom prst="rect">
            <a:avLst/>
          </a:prstGeom>
          <a:noFill/>
        </p:spPr>
        <p:txBody>
          <a:bodyPr wrap="square">
            <a:spAutoFit/>
          </a:bodyPr>
          <a:lstStyle/>
          <a:p>
            <a:pPr>
              <a:defRPr sz="1800">
                <a:solidFill>
                  <a:srgbClr val="475569"/>
                </a:solidFill>
              </a:defRPr>
            </a:pPr>
            <a:r>
              <a:t>Transforms nightly batches into instant updates</a:t>
            </a:r>
          </a:p>
        </p:txBody>
      </p:sp>
      <p:sp>
        <p:nvSpPr>
          <p:cNvPr id="15" name="Oval 14"/>
          <p:cNvSpPr/>
          <p:nvPr/>
        </p:nvSpPr>
        <p:spPr>
          <a:xfrm>
            <a:off x="457200" y="3840480"/>
            <a:ext cx="365760" cy="365760"/>
          </a:xfrm>
          <a:prstGeom prst="ellipse">
            <a:avLst/>
          </a:prstGeom>
          <a:solidFill>
            <a:srgbClr val="2563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7200" y="3886200"/>
            <a:ext cx="365760" cy="274320"/>
          </a:xfrm>
          <a:prstGeom prst="rect">
            <a:avLst/>
          </a:prstGeom>
          <a:noFill/>
        </p:spPr>
        <p:txBody>
          <a:bodyPr wrap="none">
            <a:spAutoFit/>
          </a:bodyPr>
          <a:lstStyle/>
          <a:p>
            <a:pPr algn="ctr">
              <a:defRPr sz="1600">
                <a:solidFill>
                  <a:srgbClr val="FFFFFF"/>
                </a:solidFill>
              </a:defRPr>
            </a:pPr>
            <a:r>
              <a:t>✓</a:t>
            </a:r>
          </a:p>
        </p:txBody>
      </p:sp>
      <p:sp>
        <p:nvSpPr>
          <p:cNvPr id="17" name="TextBox 16"/>
          <p:cNvSpPr txBox="1"/>
          <p:nvPr/>
        </p:nvSpPr>
        <p:spPr>
          <a:xfrm>
            <a:off x="1005840" y="3840480"/>
            <a:ext cx="7589520" cy="548640"/>
          </a:xfrm>
          <a:prstGeom prst="rect">
            <a:avLst/>
          </a:prstGeom>
          <a:noFill/>
        </p:spPr>
        <p:txBody>
          <a:bodyPr wrap="square">
            <a:spAutoFit/>
          </a:bodyPr>
          <a:lstStyle/>
          <a:p>
            <a:pPr>
              <a:defRPr sz="1800">
                <a:solidFill>
                  <a:srgbClr val="475569"/>
                </a:solidFill>
              </a:defRPr>
            </a:pPr>
            <a:r>
              <a:t>Cryptographic checksum verification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